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79" r:id="rId3"/>
    <p:sldId id="291" r:id="rId4"/>
    <p:sldId id="294" r:id="rId5"/>
    <p:sldId id="295" r:id="rId6"/>
    <p:sldId id="289" r:id="rId7"/>
    <p:sldId id="265" r:id="rId8"/>
    <p:sldId id="296" r:id="rId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9540" autoAdjust="0"/>
  </p:normalViewPr>
  <p:slideViewPr>
    <p:cSldViewPr>
      <p:cViewPr varScale="1">
        <p:scale>
          <a:sx n="112" d="100"/>
          <a:sy n="112" d="100"/>
        </p:scale>
        <p:origin x="1506"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6992C4-CE87-4228-802F-C80B353F623C}" type="datetimeFigureOut">
              <a:rPr lang="el-GR" smtClean="0"/>
              <a:pPr/>
              <a:t>15/12/2021</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6A2469-F3A3-4362-8106-8C798998F423}" type="slidenum">
              <a:rPr lang="el-GR" smtClean="0"/>
              <a:pPr/>
              <a:t>‹#›</a:t>
            </a:fld>
            <a:endParaRPr lang="el-GR"/>
          </a:p>
        </p:txBody>
      </p:sp>
    </p:spTree>
    <p:extLst>
      <p:ext uri="{BB962C8B-B14F-4D97-AF65-F5344CB8AC3E}">
        <p14:creationId xmlns:p14="http://schemas.microsoft.com/office/powerpoint/2010/main" val="2266865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D6A2469-F3A3-4362-8106-8C798998F423}" type="slidenum">
              <a:rPr lang="el-GR" smtClean="0"/>
              <a:pPr/>
              <a:t>3</a:t>
            </a:fld>
            <a:endParaRPr lang="el-GR"/>
          </a:p>
        </p:txBody>
      </p:sp>
    </p:spTree>
    <p:extLst>
      <p:ext uri="{BB962C8B-B14F-4D97-AF65-F5344CB8AC3E}">
        <p14:creationId xmlns:p14="http://schemas.microsoft.com/office/powerpoint/2010/main" val="265811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D6A2469-F3A3-4362-8106-8C798998F423}" type="slidenum">
              <a:rPr lang="el-GR" smtClean="0"/>
              <a:pPr/>
              <a:t>4</a:t>
            </a:fld>
            <a:endParaRPr lang="el-GR"/>
          </a:p>
        </p:txBody>
      </p:sp>
    </p:spTree>
    <p:extLst>
      <p:ext uri="{BB962C8B-B14F-4D97-AF65-F5344CB8AC3E}">
        <p14:creationId xmlns:p14="http://schemas.microsoft.com/office/powerpoint/2010/main" val="1106029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D6A2469-F3A3-4362-8106-8C798998F423}" type="slidenum">
              <a:rPr lang="el-GR" smtClean="0"/>
              <a:pPr/>
              <a:t>5</a:t>
            </a:fld>
            <a:endParaRPr lang="el-GR"/>
          </a:p>
        </p:txBody>
      </p:sp>
    </p:spTree>
    <p:extLst>
      <p:ext uri="{BB962C8B-B14F-4D97-AF65-F5344CB8AC3E}">
        <p14:creationId xmlns:p14="http://schemas.microsoft.com/office/powerpoint/2010/main" val="3166566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96B1606F-D222-4115-BC08-EB1CE901A1DF}" type="datetimeFigureOut">
              <a:rPr lang="el-GR" smtClean="0"/>
              <a:pPr/>
              <a:t>15/12/2021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0F7D07D-4569-4BC0-B2F3-E321A556F879}"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6B1606F-D222-4115-BC08-EB1CE901A1DF}" type="datetimeFigureOut">
              <a:rPr lang="el-GR" smtClean="0"/>
              <a:pPr/>
              <a:t>15/12/2021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0F7D07D-4569-4BC0-B2F3-E321A556F879}"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6B1606F-D222-4115-BC08-EB1CE901A1DF}" type="datetimeFigureOut">
              <a:rPr lang="el-GR" smtClean="0"/>
              <a:pPr/>
              <a:t>15/12/2021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0F7D07D-4569-4BC0-B2F3-E321A556F879}"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6B1606F-D222-4115-BC08-EB1CE901A1DF}" type="datetimeFigureOut">
              <a:rPr lang="el-GR" smtClean="0"/>
              <a:pPr/>
              <a:t>15/12/2021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0F7D07D-4569-4BC0-B2F3-E321A556F879}"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96B1606F-D222-4115-BC08-EB1CE901A1DF}" type="datetimeFigureOut">
              <a:rPr lang="el-GR" smtClean="0"/>
              <a:pPr/>
              <a:t>15/12/2021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0F7D07D-4569-4BC0-B2F3-E321A556F879}"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96B1606F-D222-4115-BC08-EB1CE901A1DF}" type="datetimeFigureOut">
              <a:rPr lang="el-GR" smtClean="0"/>
              <a:pPr/>
              <a:t>15/12/2021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0F7D07D-4569-4BC0-B2F3-E321A556F879}"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96B1606F-D222-4115-BC08-EB1CE901A1DF}" type="datetimeFigureOut">
              <a:rPr lang="el-GR" smtClean="0"/>
              <a:pPr/>
              <a:t>15/12/2021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C0F7D07D-4569-4BC0-B2F3-E321A556F879}"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96B1606F-D222-4115-BC08-EB1CE901A1DF}" type="datetimeFigureOut">
              <a:rPr lang="el-GR" smtClean="0"/>
              <a:pPr/>
              <a:t>15/12/2021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C0F7D07D-4569-4BC0-B2F3-E321A556F879}"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6B1606F-D222-4115-BC08-EB1CE901A1DF}" type="datetimeFigureOut">
              <a:rPr lang="el-GR" smtClean="0"/>
              <a:pPr/>
              <a:t>15/12/2021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C0F7D07D-4569-4BC0-B2F3-E321A556F879}"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6B1606F-D222-4115-BC08-EB1CE901A1DF}" type="datetimeFigureOut">
              <a:rPr lang="el-GR" smtClean="0"/>
              <a:pPr/>
              <a:t>15/12/2021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0F7D07D-4569-4BC0-B2F3-E321A556F879}"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6B1606F-D222-4115-BC08-EB1CE901A1DF}" type="datetimeFigureOut">
              <a:rPr lang="el-GR" smtClean="0"/>
              <a:pPr/>
              <a:t>15/12/2021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0F7D07D-4569-4BC0-B2F3-E321A556F879}"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B1606F-D222-4115-BC08-EB1CE901A1DF}" type="datetimeFigureOut">
              <a:rPr lang="el-GR" smtClean="0"/>
              <a:pPr/>
              <a:t>15/12/2021</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F7D07D-4569-4BC0-B2F3-E321A556F879}"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1"/>
          <p:cNvPicPr/>
          <p:nvPr/>
        </p:nvPicPr>
        <p:blipFill>
          <a:blip r:embed="rId2" cstate="print"/>
          <a:stretch>
            <a:fillRect/>
          </a:stretch>
        </p:blipFill>
        <p:spPr bwMode="auto">
          <a:xfrm>
            <a:off x="421582" y="260648"/>
            <a:ext cx="752497" cy="1438746"/>
          </a:xfrm>
          <a:prstGeom prst="rect">
            <a:avLst/>
          </a:prstGeom>
        </p:spPr>
      </p:pic>
      <p:sp>
        <p:nvSpPr>
          <p:cNvPr id="1027" name="Rectangle 3"/>
          <p:cNvSpPr>
            <a:spLocks noChangeArrowheads="1"/>
          </p:cNvSpPr>
          <p:nvPr/>
        </p:nvSpPr>
        <p:spPr bwMode="auto">
          <a:xfrm>
            <a:off x="1259632" y="188640"/>
            <a:ext cx="514980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spc="70" normalizeH="0" baseline="0" dirty="0" smtClean="0">
                <a:ln>
                  <a:noFill/>
                </a:ln>
                <a:solidFill>
                  <a:schemeClr val="tx1"/>
                </a:solidFill>
                <a:effectLst/>
                <a:latin typeface="+mj-lt"/>
                <a:ea typeface="Times New Roman" pitchFamily="18" charset="0"/>
                <a:cs typeface="Times New Roman" pitchFamily="18" charset="0"/>
              </a:rPr>
              <a:t>« ΑΝΑΠΛΑΣΗ</a:t>
            </a:r>
            <a:r>
              <a:rPr kumimoji="0" lang="el-GR" sz="2000" b="1" i="0" u="none" strike="noStrike" cap="none" spc="70" normalizeH="0" dirty="0" smtClean="0">
                <a:ln>
                  <a:noFill/>
                </a:ln>
                <a:solidFill>
                  <a:schemeClr val="tx1"/>
                </a:solidFill>
                <a:effectLst/>
                <a:latin typeface="+mj-lt"/>
                <a:ea typeface="Times New Roman" pitchFamily="18" charset="0"/>
                <a:cs typeface="Times New Roman" pitchFamily="18" charset="0"/>
              </a:rPr>
              <a:t> ΔΗΜΟΤΙΚΟΥ ΚΗΠΟΥ ΧΑΝΙΩΝ</a:t>
            </a:r>
            <a:r>
              <a:rPr kumimoji="0" lang="el-GR" sz="2000" b="1" i="0" u="none" strike="noStrike" cap="none" spc="70" normalizeH="0" baseline="0" dirty="0" smtClean="0">
                <a:ln>
                  <a:noFill/>
                </a:ln>
                <a:solidFill>
                  <a:schemeClr val="tx1"/>
                </a:solidFill>
                <a:effectLst/>
                <a:latin typeface="+mj-lt"/>
                <a:ea typeface="Times New Roman" pitchFamily="18" charset="0"/>
                <a:cs typeface="Times New Roman" pitchFamily="18" charset="0"/>
              </a:rPr>
              <a:t>»</a:t>
            </a:r>
            <a:endParaRPr kumimoji="0" lang="el-GR" sz="2000" b="0" i="0" u="none" strike="noStrike" cap="none" spc="70" normalizeH="0" baseline="0" dirty="0" smtClean="0">
              <a:ln>
                <a:noFill/>
              </a:ln>
              <a:solidFill>
                <a:schemeClr val="tx1"/>
              </a:solidFill>
              <a:effectLst/>
              <a:latin typeface="+mj-lt"/>
              <a:cs typeface="Arial" pitchFamily="34" charset="0"/>
            </a:endParaRPr>
          </a:p>
        </p:txBody>
      </p:sp>
      <p:pic>
        <p:nvPicPr>
          <p:cNvPr id="6" name="Εικόνα 5"/>
          <p:cNvPicPr/>
          <p:nvPr/>
        </p:nvPicPr>
        <p:blipFill rotWithShape="1">
          <a:blip r:embed="rId3">
            <a:extLst>
              <a:ext uri="{28A0092B-C50C-407E-A947-70E740481C1C}">
                <a14:useLocalDpi xmlns:a14="http://schemas.microsoft.com/office/drawing/2010/main" val="0"/>
              </a:ext>
            </a:extLst>
          </a:blip>
          <a:srcRect l="967" t="6305" r="16393" b="8292"/>
          <a:stretch/>
        </p:blipFill>
        <p:spPr bwMode="auto">
          <a:xfrm>
            <a:off x="1231645" y="2279721"/>
            <a:ext cx="7530296" cy="4377462"/>
          </a:xfrm>
          <a:prstGeom prst="rect">
            <a:avLst/>
          </a:prstGeom>
          <a:ln>
            <a:noFill/>
          </a:ln>
          <a:extLst>
            <a:ext uri="{53640926-AAD7-44D8-BBD7-CCE9431645EC}">
              <a14:shadowObscured xmlns:a14="http://schemas.microsoft.com/office/drawing/2010/main"/>
            </a:ext>
          </a:extLst>
        </p:spPr>
      </p:pic>
      <p:sp>
        <p:nvSpPr>
          <p:cNvPr id="7" name="Rectangle 2"/>
          <p:cNvSpPr/>
          <p:nvPr/>
        </p:nvSpPr>
        <p:spPr>
          <a:xfrm>
            <a:off x="1187624" y="620688"/>
            <a:ext cx="7596844" cy="1600438"/>
          </a:xfrm>
          <a:prstGeom prst="rect">
            <a:avLst/>
          </a:prstGeom>
          <a:noFill/>
        </p:spPr>
        <p:txBody>
          <a:bodyPr wrap="square">
            <a:spAutoFit/>
          </a:bodyPr>
          <a:lstStyle/>
          <a:p>
            <a:pPr algn="just"/>
            <a:r>
              <a:rPr lang="el-GR" sz="1400" dirty="0" smtClean="0">
                <a:ea typeface="Times New Roman" panose="02020603050405020304" pitchFamily="18" charset="0"/>
                <a:cs typeface="Arial" panose="020B0604020202020204" pitchFamily="34" charset="0"/>
              </a:rPr>
              <a:t>Υποβολή </a:t>
            </a:r>
            <a:r>
              <a:rPr lang="el-GR" sz="1400" dirty="0">
                <a:ea typeface="Times New Roman" panose="02020603050405020304" pitchFamily="18" charset="0"/>
                <a:cs typeface="Arial" panose="020B0604020202020204" pitchFamily="34" charset="0"/>
              </a:rPr>
              <a:t>πρότασης χρηματοδότησης στα πλαίσια του </a:t>
            </a:r>
            <a:r>
              <a:rPr lang="el-GR" sz="1400" b="1" dirty="0">
                <a:ea typeface="Times New Roman" panose="02020603050405020304" pitchFamily="18" charset="0"/>
                <a:cs typeface="Arial" panose="020B0604020202020204" pitchFamily="34" charset="0"/>
              </a:rPr>
              <a:t>Σχεδίου της  Βιώσιμης Αστικής Ανάπτυξης </a:t>
            </a:r>
            <a:r>
              <a:rPr lang="el-GR" sz="1400" b="1" dirty="0" smtClean="0">
                <a:ea typeface="Times New Roman" panose="02020603050405020304" pitchFamily="18" charset="0"/>
                <a:cs typeface="Arial" panose="020B0604020202020204" pitchFamily="34" charset="0"/>
              </a:rPr>
              <a:t>(</a:t>
            </a:r>
            <a:r>
              <a:rPr lang="el-GR" sz="1400" b="1" dirty="0">
                <a:ea typeface="Times New Roman" panose="02020603050405020304" pitchFamily="18" charset="0"/>
                <a:cs typeface="Arial" panose="020B0604020202020204" pitchFamily="34" charset="0"/>
              </a:rPr>
              <a:t>ΒΑΑ) του Δήμου Χανίων </a:t>
            </a:r>
            <a:r>
              <a:rPr lang="el-GR" sz="1400" dirty="0" smtClean="0">
                <a:ea typeface="Times New Roman" panose="02020603050405020304" pitchFamily="18" charset="0"/>
                <a:cs typeface="Arial" panose="020B0604020202020204" pitchFamily="34" charset="0"/>
              </a:rPr>
              <a:t>στον Άξονα Προτεραιότητας 2 : ‘’ Βιώσιμη Ανάπτυξη με αναβάθμιση του περιβάλλοντος και αντιμετώπιση των επιπτώσεων της κλιματικής αλλαγής στην Κρήτη ‘’ και στην Δράση 6</a:t>
            </a:r>
            <a:r>
              <a:rPr lang="en-US" sz="1400" dirty="0" smtClean="0">
                <a:ea typeface="Times New Roman" panose="02020603050405020304" pitchFamily="18" charset="0"/>
                <a:cs typeface="Arial" panose="020B0604020202020204" pitchFamily="34" charset="0"/>
              </a:rPr>
              <a:t>.c </a:t>
            </a:r>
            <a:r>
              <a:rPr lang="el-GR" sz="1400" dirty="0" smtClean="0">
                <a:ea typeface="Times New Roman" panose="02020603050405020304" pitchFamily="18" charset="0"/>
                <a:cs typeface="Arial" panose="020B0604020202020204" pitchFamily="34" charset="0"/>
              </a:rPr>
              <a:t>: </a:t>
            </a:r>
          </a:p>
          <a:p>
            <a:r>
              <a:rPr lang="el-GR" sz="1400" b="1" dirty="0" smtClean="0"/>
              <a:t>«Διατήρηση και ανάδειξη της αρχιτεκτονικής, πολιτιστικής και φυσικής κληρονομιάς κατά μήκος του πράσινου δικτύου διαδρομών πολιτισμού – τουρισμού / Δράσεις σήμανσης και ενημέρωσης για τη θέση και το περιεχόμενο των πολιτιστικών – ιστορικών πόρων (ΣΒΑΑ Χανίων)»</a:t>
            </a:r>
            <a:r>
              <a:rPr lang="el-GR" sz="1400" b="1" dirty="0" smtClean="0">
                <a:cs typeface="Arial" panose="020B0604020202020204" pitchFamily="34" charset="0"/>
              </a:rPr>
              <a:t>.</a:t>
            </a:r>
            <a:endParaRPr lang="el-GR" sz="1400" b="1"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p:nvPr/>
        </p:nvSpPr>
        <p:spPr>
          <a:xfrm>
            <a:off x="247236" y="475658"/>
            <a:ext cx="8643998" cy="2839239"/>
          </a:xfrm>
          <a:prstGeom prst="rect">
            <a:avLst/>
          </a:prstGeom>
          <a:noFill/>
        </p:spPr>
        <p:txBody>
          <a:bodyPr wrap="square">
            <a:spAutoFit/>
          </a:bodyPr>
          <a:lstStyle/>
          <a:p>
            <a:pPr algn="just">
              <a:spcAft>
                <a:spcPts val="300"/>
              </a:spcAft>
            </a:pPr>
            <a:r>
              <a:rPr lang="el-GR" sz="1600" dirty="0">
                <a:latin typeface="+mj-lt"/>
                <a:ea typeface="Times New Roman" panose="02020603050405020304" pitchFamily="18" charset="0"/>
                <a:cs typeface="Arial" panose="020B0604020202020204" pitchFamily="34" charset="0"/>
              </a:rPr>
              <a:t>Σ</a:t>
            </a:r>
            <a:r>
              <a:rPr lang="el-GR" sz="1600" dirty="0" smtClean="0">
                <a:latin typeface="+mj-lt"/>
                <a:ea typeface="Times New Roman" panose="02020603050405020304" pitchFamily="18" charset="0"/>
                <a:cs typeface="Arial" panose="020B0604020202020204" pitchFamily="34" charset="0"/>
              </a:rPr>
              <a:t>υγκεκριμένα προβλέπεται χρηματοδότηση των πράξεων για την δημιουργία :</a:t>
            </a:r>
          </a:p>
          <a:p>
            <a:pPr marL="285750" indent="-285750" algn="just">
              <a:buFont typeface="Arial" panose="020B0604020202020204" pitchFamily="34" charset="0"/>
              <a:buChar char="•"/>
            </a:pPr>
            <a:r>
              <a:rPr lang="el-GR" sz="1600" dirty="0" smtClean="0"/>
              <a:t>για την ανάδειξη </a:t>
            </a:r>
            <a:r>
              <a:rPr lang="el-GR" sz="1600" dirty="0"/>
              <a:t>αξιόλογων σημείων ενδιαφέροντος (</a:t>
            </a:r>
            <a:r>
              <a:rPr lang="el-GR" sz="1600" dirty="0" smtClean="0"/>
              <a:t>ιστορικών - αρχιτεκτονικών - </a:t>
            </a:r>
            <a:r>
              <a:rPr lang="el-GR" sz="1600" dirty="0"/>
              <a:t>πολιτιστικών) κατά μήκος του πράσινου δικτύου διαδρομών πολιτισμού -</a:t>
            </a:r>
            <a:r>
              <a:rPr lang="el-GR" sz="1600" dirty="0" smtClean="0"/>
              <a:t> </a:t>
            </a:r>
            <a:r>
              <a:rPr lang="el-GR" sz="1600" dirty="0"/>
              <a:t>τουρισμού </a:t>
            </a:r>
            <a:endParaRPr lang="el-GR" sz="1600" dirty="0" smtClean="0"/>
          </a:p>
          <a:p>
            <a:pPr marL="285750" indent="-285750" algn="just">
              <a:buFont typeface="Arial" panose="020B0604020202020204" pitchFamily="34" charset="0"/>
              <a:buChar char="•"/>
            </a:pPr>
            <a:r>
              <a:rPr lang="el-GR" sz="1600" dirty="0" smtClean="0"/>
              <a:t>Για την σήμανση</a:t>
            </a:r>
            <a:r>
              <a:rPr lang="el-GR" sz="1600" dirty="0"/>
              <a:t>, ηλεκτρονική και φυσική των </a:t>
            </a:r>
            <a:r>
              <a:rPr lang="el-GR" sz="1600" dirty="0" smtClean="0"/>
              <a:t>τοκόσημων-πόλων </a:t>
            </a:r>
            <a:r>
              <a:rPr lang="el-GR" sz="1600" dirty="0"/>
              <a:t>έλξης επί του δικτύου των διαδρομών και σε περιοχές εντός του ιστορικού κέντρου με στόχο την ανάδειξη τους, την ενίσχυση της </a:t>
            </a:r>
            <a:r>
              <a:rPr lang="el-GR" sz="1600" dirty="0" err="1" smtClean="0"/>
              <a:t>επισκεψιμότητάς</a:t>
            </a:r>
            <a:r>
              <a:rPr lang="el-GR" sz="1600" dirty="0" smtClean="0"/>
              <a:t> </a:t>
            </a:r>
            <a:r>
              <a:rPr lang="el-GR" sz="1600" dirty="0"/>
              <a:t>τους και τη διάχυση του επισκέπτη. </a:t>
            </a:r>
            <a:endParaRPr lang="el-GR" sz="1600" dirty="0" smtClean="0"/>
          </a:p>
          <a:p>
            <a:pPr algn="just"/>
            <a:r>
              <a:rPr lang="el-GR" sz="1600" dirty="0" smtClean="0"/>
              <a:t>Το έργο της Ανάπλασης του Δημοτικού Κήπου Χανίων αφορά στην ανάδειξη μετά από νέο συνολικό σχεδιασμό  του Κήπου , ο οποίος αποτελεί αξιόλογο τόπο πολιτιστικού και ιστορικού ενδιαφέροντος κατά μήκος του πράσινου δικτύου διαδρομών πολιτισμού και τουρισμού του Δήμου Χανίων. </a:t>
            </a:r>
          </a:p>
          <a:p>
            <a:pPr algn="just"/>
            <a:r>
              <a:rPr lang="el-GR" sz="1600" dirty="0" smtClean="0"/>
              <a:t>Στόχος της ανάπλασης είναι η προστασία και η ανάδειξη της πολιτιστικής κληρονομιάς και η ενίσχυση της </a:t>
            </a:r>
            <a:r>
              <a:rPr lang="el-GR" sz="1600" dirty="0" err="1" smtClean="0"/>
              <a:t>επισκεψιμότητας</a:t>
            </a:r>
            <a:r>
              <a:rPr lang="el-GR" sz="1600" dirty="0" smtClean="0"/>
              <a:t> στο σύνολο των ιστορικών και πολιτιστικών </a:t>
            </a:r>
            <a:r>
              <a:rPr lang="el-GR" sz="1600" dirty="0" err="1" smtClean="0"/>
              <a:t>τοπόσημων</a:t>
            </a:r>
            <a:r>
              <a:rPr lang="el-GR" sz="1600" dirty="0" smtClean="0"/>
              <a:t> της πόλης. </a:t>
            </a:r>
          </a:p>
        </p:txBody>
      </p:sp>
      <p:sp>
        <p:nvSpPr>
          <p:cNvPr id="11" name="3 - Ορθογώνιο"/>
          <p:cNvSpPr/>
          <p:nvPr/>
        </p:nvSpPr>
        <p:spPr>
          <a:xfrm>
            <a:off x="184231" y="106326"/>
            <a:ext cx="8770009" cy="369332"/>
          </a:xfrm>
          <a:prstGeom prst="rect">
            <a:avLst/>
          </a:prstGeom>
        </p:spPr>
        <p:txBody>
          <a:bodyPr wrap="square">
            <a:spAutoFit/>
          </a:bodyPr>
          <a:lstStyle/>
          <a:p>
            <a:r>
              <a:rPr lang="el-GR" b="1" u="sng" dirty="0" smtClean="0">
                <a:solidFill>
                  <a:schemeClr val="accent2"/>
                </a:solidFill>
                <a:latin typeface="+mj-lt"/>
                <a:cs typeface="Arial" panose="020B0604020202020204" pitchFamily="34" charset="0"/>
              </a:rPr>
              <a:t>                                                                                                                               πλαίσιο ανάπλασης</a:t>
            </a:r>
          </a:p>
        </p:txBody>
      </p:sp>
      <p:sp>
        <p:nvSpPr>
          <p:cNvPr id="9" name="Ορθογώνιο 6"/>
          <p:cNvSpPr/>
          <p:nvPr/>
        </p:nvSpPr>
        <p:spPr>
          <a:xfrm>
            <a:off x="247236" y="3465269"/>
            <a:ext cx="8786874" cy="338554"/>
          </a:xfrm>
          <a:prstGeom prst="rect">
            <a:avLst/>
          </a:prstGeom>
        </p:spPr>
        <p:txBody>
          <a:bodyPr wrap="square">
            <a:spAutoFit/>
          </a:bodyPr>
          <a:lstStyle/>
          <a:p>
            <a:pPr algn="just"/>
            <a:r>
              <a:rPr lang="el-GR" sz="1600" b="1" dirty="0">
                <a:ea typeface="Times New Roman" panose="02020603050405020304" pitchFamily="18" charset="0"/>
                <a:cs typeface="Arial" panose="020B0604020202020204" pitchFamily="34" charset="0"/>
              </a:rPr>
              <a:t>ΥΠΟΒΟΛΗ ΠΡΟΤΑΣΗΣ ΕΩΣ </a:t>
            </a:r>
            <a:r>
              <a:rPr lang="el-GR" sz="1600" b="1" dirty="0" smtClean="0">
                <a:ea typeface="Times New Roman" panose="02020603050405020304" pitchFamily="18" charset="0"/>
                <a:cs typeface="Arial" panose="020B0604020202020204" pitchFamily="34" charset="0"/>
              </a:rPr>
              <a:t>ΜΑΡΤ. 2019 ΣΥΝΟΛΙΚΟΣ ΠΡΟΫΠΟΛΟΓΙΣΜΟΣ </a:t>
            </a:r>
            <a:r>
              <a:rPr lang="el-GR" sz="1600" b="1" dirty="0">
                <a:ea typeface="Times New Roman" panose="02020603050405020304" pitchFamily="18" charset="0"/>
                <a:cs typeface="Arial" panose="020B0604020202020204" pitchFamily="34" charset="0"/>
              </a:rPr>
              <a:t>ΠΡΑΞΗΣ </a:t>
            </a:r>
            <a:r>
              <a:rPr lang="el-GR" sz="1600" b="1" dirty="0" smtClean="0">
                <a:ea typeface="Times New Roman" panose="02020603050405020304" pitchFamily="18" charset="0"/>
                <a:cs typeface="Arial" panose="020B0604020202020204" pitchFamily="34" charset="0"/>
              </a:rPr>
              <a:t>:      </a:t>
            </a:r>
            <a:r>
              <a:rPr lang="en-US" sz="1600" b="1" dirty="0" smtClean="0">
                <a:ea typeface="Times New Roman" panose="02020603050405020304" pitchFamily="18" charset="0"/>
                <a:cs typeface="Arial" panose="020B0604020202020204" pitchFamily="34" charset="0"/>
              </a:rPr>
              <a:t>78</a:t>
            </a:r>
            <a:r>
              <a:rPr lang="el-GR" sz="1600" b="1" dirty="0" smtClean="0">
                <a:ea typeface="Times New Roman" panose="02020603050405020304" pitchFamily="18" charset="0"/>
                <a:cs typeface="Arial" panose="020B0604020202020204" pitchFamily="34" charset="0"/>
              </a:rPr>
              <a:t>0.000,00 </a:t>
            </a:r>
            <a:r>
              <a:rPr lang="el-GR" sz="1600" b="1" dirty="0">
                <a:ea typeface="Times New Roman" panose="02020603050405020304" pitchFamily="18" charset="0"/>
                <a:cs typeface="Arial" panose="020B0604020202020204" pitchFamily="34" charset="0"/>
              </a:rPr>
              <a:t>€</a:t>
            </a:r>
          </a:p>
        </p:txBody>
      </p:sp>
      <p:sp>
        <p:nvSpPr>
          <p:cNvPr id="10" name="Rectangle 3"/>
          <p:cNvSpPr>
            <a:spLocks noChangeArrowheads="1"/>
          </p:cNvSpPr>
          <p:nvPr/>
        </p:nvSpPr>
        <p:spPr bwMode="auto">
          <a:xfrm>
            <a:off x="-36512" y="6651704"/>
            <a:ext cx="9180512" cy="230832"/>
          </a:xfrm>
          <a:prstGeom prst="rect">
            <a:avLst/>
          </a:prstGeom>
          <a:solidFill>
            <a:schemeClr val="accent4">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sz="900" spc="140" dirty="0" smtClean="0">
                <a:solidFill>
                  <a:schemeClr val="bg1">
                    <a:lumMod val="50000"/>
                  </a:schemeClr>
                </a:solidFill>
                <a:latin typeface="+mj-lt"/>
                <a:cs typeface="Times New Roman" pitchFamily="18" charset="0"/>
              </a:rPr>
              <a:t>ΑΝΑΠΛΑΣΗ ΔΗΜΟΤΙΚΟΥ ΚΗΠΟΥ ΧΑΝΙΩΝ</a:t>
            </a:r>
            <a:endParaRPr kumimoji="0" lang="el-GR" sz="900" i="0" u="none" strike="noStrike" cap="none" spc="140" normalizeH="0" dirty="0" smtClean="0">
              <a:ln>
                <a:noFill/>
              </a:ln>
              <a:solidFill>
                <a:schemeClr val="bg1">
                  <a:lumMod val="50000"/>
                </a:schemeClr>
              </a:solidFill>
              <a:effectLst/>
              <a:latin typeface="+mj-lt"/>
              <a:cs typeface="Arial" pitchFamily="34" charset="0"/>
            </a:endParaRPr>
          </a:p>
        </p:txBody>
      </p:sp>
      <p:sp>
        <p:nvSpPr>
          <p:cNvPr id="8" name="Rectangle 2"/>
          <p:cNvSpPr/>
          <p:nvPr/>
        </p:nvSpPr>
        <p:spPr>
          <a:xfrm>
            <a:off x="4040526" y="4510961"/>
            <a:ext cx="4913714" cy="1815882"/>
          </a:xfrm>
          <a:prstGeom prst="rect">
            <a:avLst/>
          </a:prstGeom>
          <a:noFill/>
        </p:spPr>
        <p:txBody>
          <a:bodyPr wrap="square">
            <a:spAutoFit/>
          </a:bodyPr>
          <a:lstStyle/>
          <a:p>
            <a:pPr algn="just">
              <a:spcAft>
                <a:spcPts val="300"/>
              </a:spcAft>
            </a:pPr>
            <a:r>
              <a:rPr lang="el-GR" sz="1600" dirty="0" smtClean="0">
                <a:latin typeface="+mj-lt"/>
                <a:cs typeface="Arial" panose="020B0604020202020204" pitchFamily="34" charset="0"/>
              </a:rPr>
              <a:t>Σύμφωνα και με τα στοιχεία της Υπηρεσίας </a:t>
            </a:r>
            <a:r>
              <a:rPr lang="el-GR" sz="1600" dirty="0" err="1" smtClean="0">
                <a:latin typeface="+mj-lt"/>
                <a:cs typeface="Arial" panose="020B0604020202020204" pitchFamily="34" charset="0"/>
              </a:rPr>
              <a:t>Νεωτέρων</a:t>
            </a:r>
            <a:r>
              <a:rPr lang="el-GR" sz="1600" dirty="0" smtClean="0">
                <a:latin typeface="+mj-lt"/>
                <a:cs typeface="Arial" panose="020B0604020202020204" pitchFamily="34" charset="0"/>
              </a:rPr>
              <a:t> Μνημείων και τεχνικών έργων Κρήτης , ο Δημοτικός Κήπος ως σύνθετο έργο της φύσης και του ανθρώπου , μεταγενέστερο του 1830, εντάσσεται στα </a:t>
            </a:r>
            <a:r>
              <a:rPr lang="el-GR" sz="1600" dirty="0" err="1" smtClean="0">
                <a:latin typeface="+mj-lt"/>
                <a:cs typeface="Arial" panose="020B0604020202020204" pitchFamily="34" charset="0"/>
              </a:rPr>
              <a:t>προστατευτέα</a:t>
            </a:r>
            <a:r>
              <a:rPr lang="el-GR" sz="1600" dirty="0" smtClean="0">
                <a:latin typeface="+mj-lt"/>
                <a:cs typeface="Arial" panose="020B0604020202020204" pitchFamily="34" charset="0"/>
              </a:rPr>
              <a:t> στοιχεία του τοπίου , με ιδιαίτερη αισθητική και πολιτιστική αξία λόγω των φυσικών και ανθρωπογενών χαρακτηριστικών του.</a:t>
            </a:r>
            <a:endParaRPr lang="el-GR" sz="1600" dirty="0" smtClean="0"/>
          </a:p>
        </p:txBody>
      </p:sp>
      <p:pic>
        <p:nvPicPr>
          <p:cNvPr id="1026" name="Picture 2" descr="Σχετική εικόν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128684"/>
            <a:ext cx="3624337" cy="2361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881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36512" y="6651704"/>
            <a:ext cx="9180512" cy="230832"/>
          </a:xfrm>
          <a:prstGeom prst="rect">
            <a:avLst/>
          </a:prstGeom>
          <a:solidFill>
            <a:schemeClr val="accent4">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sz="900" spc="140" dirty="0" smtClean="0">
                <a:solidFill>
                  <a:schemeClr val="bg1">
                    <a:lumMod val="50000"/>
                  </a:schemeClr>
                </a:solidFill>
                <a:latin typeface="+mj-lt"/>
                <a:cs typeface="Times New Roman" pitchFamily="18" charset="0"/>
              </a:rPr>
              <a:t>ΑΝΑΠΛΑΣΗ ΔΗΜΟΤΙΚΟΥ ΚΗΠΟΥ ΧΑΝΙΩΝ</a:t>
            </a:r>
            <a:endParaRPr kumimoji="0" lang="el-GR" sz="900" i="0" u="none" strike="noStrike" cap="none" spc="140" normalizeH="0" dirty="0" smtClean="0">
              <a:ln>
                <a:noFill/>
              </a:ln>
              <a:solidFill>
                <a:schemeClr val="bg1">
                  <a:lumMod val="50000"/>
                </a:schemeClr>
              </a:solidFill>
              <a:effectLst/>
              <a:latin typeface="+mj-lt"/>
              <a:cs typeface="Arial" pitchFamily="34" charset="0"/>
            </a:endParaRPr>
          </a:p>
        </p:txBody>
      </p:sp>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4080" y="548173"/>
            <a:ext cx="2960776" cy="2142077"/>
          </a:xfrm>
          <a:prstGeom prst="rect">
            <a:avLst/>
          </a:prstGeom>
        </p:spPr>
      </p:pic>
      <p:sp>
        <p:nvSpPr>
          <p:cNvPr id="10" name="Rectangle 2"/>
          <p:cNvSpPr/>
          <p:nvPr/>
        </p:nvSpPr>
        <p:spPr>
          <a:xfrm>
            <a:off x="16216" y="548173"/>
            <a:ext cx="6107864" cy="1169551"/>
          </a:xfrm>
          <a:prstGeom prst="rect">
            <a:avLst/>
          </a:prstGeom>
          <a:noFill/>
        </p:spPr>
        <p:txBody>
          <a:bodyPr wrap="square">
            <a:spAutoFit/>
          </a:bodyPr>
          <a:lstStyle/>
          <a:p>
            <a:pPr algn="just">
              <a:spcAft>
                <a:spcPts val="300"/>
              </a:spcAft>
            </a:pPr>
            <a:r>
              <a:rPr lang="el-GR" sz="1400" dirty="0" smtClean="0">
                <a:latin typeface="+mj-lt"/>
                <a:cs typeface="Arial" panose="020B0604020202020204" pitchFamily="34" charset="0"/>
              </a:rPr>
              <a:t>Η διαμόρφωση του Κήπου ξεκίνησε το 1871 από τον τότε διοικητή της Κρήτης </a:t>
            </a:r>
            <a:r>
              <a:rPr lang="el-GR" sz="1400" dirty="0" err="1" smtClean="0">
                <a:latin typeface="+mj-lt"/>
                <a:cs typeface="Arial" panose="020B0604020202020204" pitchFamily="34" charset="0"/>
              </a:rPr>
              <a:t>Ρεούφ</a:t>
            </a:r>
            <a:r>
              <a:rPr lang="el-GR" sz="1400" dirty="0" smtClean="0">
                <a:latin typeface="+mj-lt"/>
                <a:cs typeface="Arial" panose="020B0604020202020204" pitchFamily="34" charset="0"/>
              </a:rPr>
              <a:t> Πασά , ως μέρος του προγράμματος δημοσίων έργων. Ήταν το πρώτο μεγάλο έργο οργάνωσης δημόσιου χώρου στην εκτός των τειχών πόλη και παραμένει μέχρι σήμερα οργανικός χώρος πρασίνου με μεγάλη επισκεψιμότητα στο κέντρο πλέον των Χανίων.</a:t>
            </a:r>
            <a:endParaRPr lang="el-GR" sz="1400" dirty="0" smtClean="0"/>
          </a:p>
        </p:txBody>
      </p:sp>
      <p:sp>
        <p:nvSpPr>
          <p:cNvPr id="7" name="Rectangle 2"/>
          <p:cNvSpPr/>
          <p:nvPr/>
        </p:nvSpPr>
        <p:spPr>
          <a:xfrm>
            <a:off x="0" y="1734624"/>
            <a:ext cx="6107864" cy="1208023"/>
          </a:xfrm>
          <a:prstGeom prst="rect">
            <a:avLst/>
          </a:prstGeom>
          <a:noFill/>
        </p:spPr>
        <p:txBody>
          <a:bodyPr wrap="square">
            <a:spAutoFit/>
          </a:bodyPr>
          <a:lstStyle/>
          <a:p>
            <a:pPr algn="just">
              <a:spcAft>
                <a:spcPts val="300"/>
              </a:spcAft>
            </a:pPr>
            <a:r>
              <a:rPr lang="el-GR" sz="1400" dirty="0" smtClean="0">
                <a:latin typeface="+mj-lt"/>
                <a:cs typeface="Arial" panose="020B0604020202020204" pitchFamily="34" charset="0"/>
              </a:rPr>
              <a:t>Η έκταση του Δημοτικού κήπου είναι 17.000 τ.μ. και στην διάρκεια των χρόνων λειτούργησαν μέσα στην έκταση αυτή διάφορα ιστορικά κτήρια.</a:t>
            </a:r>
          </a:p>
          <a:p>
            <a:pPr algn="just">
              <a:spcAft>
                <a:spcPts val="300"/>
              </a:spcAft>
            </a:pPr>
            <a:r>
              <a:rPr lang="el-GR" sz="1400" dirty="0" smtClean="0"/>
              <a:t>Από το 1930 έως σήμερα λειτουργεί το ιστορικό </a:t>
            </a:r>
            <a:r>
              <a:rPr lang="el-GR" sz="1400" i="1" dirty="0" smtClean="0"/>
              <a:t>Καφέ Κήπος </a:t>
            </a:r>
            <a:r>
              <a:rPr lang="el-GR" sz="1400" dirty="0" smtClean="0"/>
              <a:t>ενώ χαρακτηριστικό είναι και το </a:t>
            </a:r>
            <a:r>
              <a:rPr lang="el-GR" sz="1400" i="1" dirty="0" smtClean="0"/>
              <a:t>Ρολόι του Κήπου </a:t>
            </a:r>
            <a:r>
              <a:rPr lang="el-GR" sz="1400" dirty="0" smtClean="0"/>
              <a:t>, χαρακτηρισμένο μνημείο του 1920, στο οποίο εκτελούνται εργασίες αναστήλωσης και αποκατάστασης στα πλαίσια των ΒΑΑ .</a:t>
            </a:r>
            <a:endParaRPr lang="el-GR" sz="1400" i="1" dirty="0" smtClean="0"/>
          </a:p>
        </p:txBody>
      </p:sp>
      <p:pic>
        <p:nvPicPr>
          <p:cNvPr id="3" name="Εικόνα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3808" y="4133989"/>
            <a:ext cx="5940152" cy="2487756"/>
          </a:xfrm>
          <a:prstGeom prst="rect">
            <a:avLst/>
          </a:prstGeom>
        </p:spPr>
      </p:pic>
      <p:pic>
        <p:nvPicPr>
          <p:cNvPr id="2" name="Εικόνα 1"/>
          <p:cNvPicPr>
            <a:picLocks noChangeAspect="1"/>
          </p:cNvPicPr>
          <p:nvPr/>
        </p:nvPicPr>
        <p:blipFill rotWithShape="1">
          <a:blip r:embed="rId5" cstate="print">
            <a:extLst>
              <a:ext uri="{28A0092B-C50C-407E-A947-70E740481C1C}">
                <a14:useLocalDpi xmlns:a14="http://schemas.microsoft.com/office/drawing/2010/main" val="0"/>
              </a:ext>
            </a:extLst>
          </a:blip>
          <a:srcRect l="2659" t="4051" r="4237" b="3691"/>
          <a:stretch/>
        </p:blipFill>
        <p:spPr>
          <a:xfrm>
            <a:off x="6124080" y="2762765"/>
            <a:ext cx="2520280" cy="1800200"/>
          </a:xfrm>
          <a:prstGeom prst="rect">
            <a:avLst/>
          </a:prstGeom>
        </p:spPr>
      </p:pic>
      <p:pic>
        <p:nvPicPr>
          <p:cNvPr id="1026" name="Picture 2" descr="Αποτέλεσμα εικόνας για ρολόι κήπου"/>
          <p:cNvPicPr>
            <a:picLocks noChangeAspect="1" noChangeArrowheads="1"/>
          </p:cNvPicPr>
          <p:nvPr/>
        </p:nvPicPr>
        <p:blipFill rotWithShape="1">
          <a:blip r:embed="rId6">
            <a:extLst>
              <a:ext uri="{28A0092B-C50C-407E-A947-70E740481C1C}">
                <a14:useLocalDpi xmlns:a14="http://schemas.microsoft.com/office/drawing/2010/main" val="0"/>
              </a:ext>
            </a:extLst>
          </a:blip>
          <a:srcRect l="11822" r="17928" b="34833"/>
          <a:stretch/>
        </p:blipFill>
        <p:spPr bwMode="auto">
          <a:xfrm>
            <a:off x="184231" y="3111777"/>
            <a:ext cx="2519977" cy="3509968"/>
          </a:xfrm>
          <a:prstGeom prst="rect">
            <a:avLst/>
          </a:prstGeom>
          <a:noFill/>
          <a:extLst>
            <a:ext uri="{909E8E84-426E-40DD-AFC4-6F175D3DCCD1}">
              <a14:hiddenFill xmlns:a14="http://schemas.microsoft.com/office/drawing/2010/main">
                <a:solidFill>
                  <a:srgbClr val="FFFFFF"/>
                </a:solidFill>
              </a14:hiddenFill>
            </a:ext>
          </a:extLst>
        </p:spPr>
      </p:pic>
      <p:sp>
        <p:nvSpPr>
          <p:cNvPr id="11" name="3 - Ορθογώνιο"/>
          <p:cNvSpPr/>
          <p:nvPr/>
        </p:nvSpPr>
        <p:spPr>
          <a:xfrm>
            <a:off x="323528" y="68796"/>
            <a:ext cx="8770009" cy="369332"/>
          </a:xfrm>
          <a:prstGeom prst="rect">
            <a:avLst/>
          </a:prstGeom>
        </p:spPr>
        <p:txBody>
          <a:bodyPr wrap="square">
            <a:spAutoFit/>
          </a:bodyPr>
          <a:lstStyle/>
          <a:p>
            <a:r>
              <a:rPr lang="el-GR" b="1" u="sng" dirty="0" smtClean="0">
                <a:solidFill>
                  <a:schemeClr val="accent2"/>
                </a:solidFill>
                <a:latin typeface="+mj-lt"/>
                <a:cs typeface="Arial" panose="020B0604020202020204" pitchFamily="34" charset="0"/>
              </a:rPr>
              <a:t>                                                                                                                        υφιστάμενη κατάσταση</a:t>
            </a:r>
          </a:p>
        </p:txBody>
      </p:sp>
    </p:spTree>
    <p:extLst>
      <p:ext uri="{BB962C8B-B14F-4D97-AF65-F5344CB8AC3E}">
        <p14:creationId xmlns:p14="http://schemas.microsoft.com/office/powerpoint/2010/main" val="3762057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36512" y="6651704"/>
            <a:ext cx="9180512" cy="230832"/>
          </a:xfrm>
          <a:prstGeom prst="rect">
            <a:avLst/>
          </a:prstGeom>
          <a:solidFill>
            <a:schemeClr val="accent4">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sz="900" spc="140" dirty="0" smtClean="0">
                <a:solidFill>
                  <a:schemeClr val="bg1">
                    <a:lumMod val="50000"/>
                  </a:schemeClr>
                </a:solidFill>
                <a:latin typeface="+mj-lt"/>
                <a:cs typeface="Times New Roman" pitchFamily="18" charset="0"/>
              </a:rPr>
              <a:t>ΑΝΑΠΛΑΣΗ ΔΗΜΟΤΙΚΟΥ ΚΗΠΟΥ ΧΑΝΙΩΝ</a:t>
            </a:r>
            <a:endParaRPr kumimoji="0" lang="el-GR" sz="900" i="0" u="none" strike="noStrike" cap="none" spc="140" normalizeH="0" dirty="0" smtClean="0">
              <a:ln>
                <a:noFill/>
              </a:ln>
              <a:solidFill>
                <a:schemeClr val="bg1">
                  <a:lumMod val="50000"/>
                </a:schemeClr>
              </a:solidFill>
              <a:effectLst/>
              <a:latin typeface="+mj-lt"/>
              <a:cs typeface="Arial" pitchFamily="34" charset="0"/>
            </a:endParaRPr>
          </a:p>
        </p:txBody>
      </p:sp>
      <p:sp>
        <p:nvSpPr>
          <p:cNvPr id="10" name="Rectangle 2"/>
          <p:cNvSpPr/>
          <p:nvPr/>
        </p:nvSpPr>
        <p:spPr>
          <a:xfrm>
            <a:off x="0" y="456969"/>
            <a:ext cx="6516216" cy="738664"/>
          </a:xfrm>
          <a:prstGeom prst="rect">
            <a:avLst/>
          </a:prstGeom>
          <a:noFill/>
        </p:spPr>
        <p:txBody>
          <a:bodyPr wrap="square">
            <a:spAutoFit/>
          </a:bodyPr>
          <a:lstStyle/>
          <a:p>
            <a:pPr algn="just">
              <a:spcAft>
                <a:spcPts val="300"/>
              </a:spcAft>
            </a:pPr>
            <a:r>
              <a:rPr lang="el-GR" sz="1400" dirty="0" smtClean="0">
                <a:latin typeface="+mj-lt"/>
                <a:cs typeface="Arial" panose="020B0604020202020204" pitchFamily="34" charset="0"/>
              </a:rPr>
              <a:t>Σήμερα ο Δημοτικός Κήπος είναι οριοθετημένος με ψηλή περίφραξη με τρείς εισόδους (καγκελόπορτες) . Περιλαμβάνει μεγάλα </a:t>
            </a:r>
            <a:r>
              <a:rPr lang="el-GR" sz="1400" dirty="0">
                <a:latin typeface="+mj-lt"/>
                <a:cs typeface="Arial" panose="020B0604020202020204" pitchFamily="34" charset="0"/>
              </a:rPr>
              <a:t>παρτέρια με αξιόλογη φύτευση , διαδρόμους </a:t>
            </a:r>
            <a:r>
              <a:rPr lang="el-GR" sz="1400" dirty="0" smtClean="0">
                <a:latin typeface="+mj-lt"/>
                <a:cs typeface="Arial" panose="020B0604020202020204" pitchFamily="34" charset="0"/>
              </a:rPr>
              <a:t>περιπάτου αλλά και κλειστές μη </a:t>
            </a:r>
            <a:r>
              <a:rPr lang="el-GR" sz="1400" dirty="0" err="1" smtClean="0">
                <a:latin typeface="+mj-lt"/>
                <a:cs typeface="Arial" panose="020B0604020202020204" pitchFamily="34" charset="0"/>
              </a:rPr>
              <a:t>προσβάσιμες</a:t>
            </a:r>
            <a:r>
              <a:rPr lang="el-GR" sz="1400" dirty="0" smtClean="0">
                <a:latin typeface="+mj-lt"/>
                <a:cs typeface="Arial" panose="020B0604020202020204" pitchFamily="34" charset="0"/>
              </a:rPr>
              <a:t> περιοχές (κλουβιά) έκθεσης ζώων .  </a:t>
            </a:r>
            <a:endParaRPr lang="el-GR" sz="1400" dirty="0" smtClean="0"/>
          </a:p>
        </p:txBody>
      </p:sp>
      <p:sp>
        <p:nvSpPr>
          <p:cNvPr id="11" name="3 - Ορθογώνιο"/>
          <p:cNvSpPr/>
          <p:nvPr/>
        </p:nvSpPr>
        <p:spPr>
          <a:xfrm>
            <a:off x="323528" y="68796"/>
            <a:ext cx="8770009" cy="369332"/>
          </a:xfrm>
          <a:prstGeom prst="rect">
            <a:avLst/>
          </a:prstGeom>
        </p:spPr>
        <p:txBody>
          <a:bodyPr wrap="square">
            <a:spAutoFit/>
          </a:bodyPr>
          <a:lstStyle/>
          <a:p>
            <a:r>
              <a:rPr lang="el-GR" b="1" u="sng" dirty="0" smtClean="0">
                <a:solidFill>
                  <a:schemeClr val="accent2"/>
                </a:solidFill>
                <a:latin typeface="+mj-lt"/>
                <a:cs typeface="Arial" panose="020B0604020202020204" pitchFamily="34" charset="0"/>
              </a:rPr>
              <a:t>                                                                                                                        υφιστάμενη κατάσταση</a:t>
            </a:r>
          </a:p>
        </p:txBody>
      </p:sp>
      <p:pic>
        <p:nvPicPr>
          <p:cNvPr id="12" name="Εικόνα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1940" y="2376264"/>
            <a:ext cx="2363755" cy="1772816"/>
          </a:xfrm>
          <a:prstGeom prst="rect">
            <a:avLst/>
          </a:prstGeom>
        </p:spPr>
      </p:pic>
      <p:pic>
        <p:nvPicPr>
          <p:cNvPr id="6" name="Εικόνα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1638" y="548680"/>
            <a:ext cx="2364057" cy="1773043"/>
          </a:xfrm>
          <a:prstGeom prst="rect">
            <a:avLst/>
          </a:prstGeom>
        </p:spPr>
      </p:pic>
      <p:pic>
        <p:nvPicPr>
          <p:cNvPr id="13" name="Εικόνα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8974" y="1227174"/>
            <a:ext cx="3907242" cy="2930431"/>
          </a:xfrm>
          <a:prstGeom prst="rect">
            <a:avLst/>
          </a:prstGeom>
        </p:spPr>
      </p:pic>
      <p:pic>
        <p:nvPicPr>
          <p:cNvPr id="14" name="Εικόνα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1227176"/>
            <a:ext cx="2364057" cy="1773043"/>
          </a:xfrm>
          <a:prstGeom prst="rect">
            <a:avLst/>
          </a:prstGeom>
        </p:spPr>
      </p:pic>
      <p:pic>
        <p:nvPicPr>
          <p:cNvPr id="16" name="Εικόνα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0" y="4292534"/>
            <a:ext cx="8776185" cy="2304818"/>
          </a:xfrm>
          <a:prstGeom prst="rect">
            <a:avLst/>
          </a:prstGeom>
        </p:spPr>
      </p:pic>
      <p:pic>
        <p:nvPicPr>
          <p:cNvPr id="15" name="Εικόνα 14"/>
          <p:cNvPicPr>
            <a:picLocks noChangeAspect="1"/>
          </p:cNvPicPr>
          <p:nvPr/>
        </p:nvPicPr>
        <p:blipFill rotWithShape="1">
          <a:blip r:embed="rId8" cstate="print">
            <a:extLst>
              <a:ext uri="{28A0092B-C50C-407E-A947-70E740481C1C}">
                <a14:useLocalDpi xmlns:a14="http://schemas.microsoft.com/office/drawing/2010/main" val="0"/>
              </a:ext>
            </a:extLst>
          </a:blip>
          <a:srcRect b="40437"/>
          <a:stretch/>
        </p:blipFill>
        <p:spPr>
          <a:xfrm>
            <a:off x="179511" y="3093001"/>
            <a:ext cx="2364057" cy="1056080"/>
          </a:xfrm>
          <a:prstGeom prst="rect">
            <a:avLst/>
          </a:prstGeom>
        </p:spPr>
      </p:pic>
    </p:spTree>
    <p:extLst>
      <p:ext uri="{BB962C8B-B14F-4D97-AF65-F5344CB8AC3E}">
        <p14:creationId xmlns:p14="http://schemas.microsoft.com/office/powerpoint/2010/main" val="3441563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36512" y="6651704"/>
            <a:ext cx="9180512" cy="230832"/>
          </a:xfrm>
          <a:prstGeom prst="rect">
            <a:avLst/>
          </a:prstGeom>
          <a:solidFill>
            <a:schemeClr val="accent4">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sz="900" spc="140" dirty="0" smtClean="0">
                <a:solidFill>
                  <a:schemeClr val="bg1">
                    <a:lumMod val="50000"/>
                  </a:schemeClr>
                </a:solidFill>
                <a:latin typeface="+mj-lt"/>
                <a:cs typeface="Times New Roman" pitchFamily="18" charset="0"/>
              </a:rPr>
              <a:t>ΑΝΑΠΛΑΣΗ ΔΗΜΟΤΙΚΟΥ ΚΗΠΟΥ ΧΑΝΙΩΝ</a:t>
            </a:r>
            <a:endParaRPr kumimoji="0" lang="el-GR" sz="900" i="0" u="none" strike="noStrike" cap="none" spc="140" normalizeH="0" dirty="0" smtClean="0">
              <a:ln>
                <a:noFill/>
              </a:ln>
              <a:solidFill>
                <a:schemeClr val="bg1">
                  <a:lumMod val="50000"/>
                </a:schemeClr>
              </a:solidFill>
              <a:effectLst/>
              <a:latin typeface="+mj-lt"/>
              <a:cs typeface="Arial" pitchFamily="34" charset="0"/>
            </a:endParaRPr>
          </a:p>
        </p:txBody>
      </p:sp>
      <p:sp>
        <p:nvSpPr>
          <p:cNvPr id="11" name="3 - Ορθογώνιο"/>
          <p:cNvSpPr/>
          <p:nvPr/>
        </p:nvSpPr>
        <p:spPr>
          <a:xfrm>
            <a:off x="323528" y="68796"/>
            <a:ext cx="8770009" cy="369332"/>
          </a:xfrm>
          <a:prstGeom prst="rect">
            <a:avLst/>
          </a:prstGeom>
        </p:spPr>
        <p:txBody>
          <a:bodyPr wrap="square">
            <a:spAutoFit/>
          </a:bodyPr>
          <a:lstStyle/>
          <a:p>
            <a:r>
              <a:rPr lang="el-GR" b="1" u="sng" dirty="0" smtClean="0">
                <a:solidFill>
                  <a:schemeClr val="accent2"/>
                </a:solidFill>
                <a:latin typeface="+mj-lt"/>
                <a:cs typeface="Arial" panose="020B0604020202020204" pitchFamily="34" charset="0"/>
              </a:rPr>
              <a:t>                                                                                                                        υφιστάμενη κατάσταση</a:t>
            </a:r>
          </a:p>
        </p:txBody>
      </p:sp>
      <p:sp>
        <p:nvSpPr>
          <p:cNvPr id="5" name="Ορθογώνιο 4"/>
          <p:cNvSpPr/>
          <p:nvPr/>
        </p:nvSpPr>
        <p:spPr>
          <a:xfrm>
            <a:off x="1149975" y="393128"/>
            <a:ext cx="6807537" cy="369332"/>
          </a:xfrm>
          <a:prstGeom prst="rect">
            <a:avLst/>
          </a:prstGeom>
        </p:spPr>
        <p:txBody>
          <a:bodyPr wrap="square">
            <a:spAutoFit/>
          </a:bodyPr>
          <a:lstStyle/>
          <a:p>
            <a:pPr algn="just">
              <a:spcAft>
                <a:spcPts val="300"/>
              </a:spcAft>
            </a:pPr>
            <a:r>
              <a:rPr lang="el-GR" dirty="0" smtClean="0">
                <a:cs typeface="Arial" panose="020B0604020202020204" pitchFamily="34" charset="0"/>
              </a:rPr>
              <a:t>Λειτουργίες </a:t>
            </a:r>
            <a:r>
              <a:rPr lang="el-GR" dirty="0">
                <a:cs typeface="Arial" panose="020B0604020202020204" pitchFamily="34" charset="0"/>
              </a:rPr>
              <a:t>δημόσιου </a:t>
            </a:r>
            <a:r>
              <a:rPr lang="el-GR" dirty="0" smtClean="0">
                <a:cs typeface="Arial" panose="020B0604020202020204" pitchFamily="34" charset="0"/>
              </a:rPr>
              <a:t>χαρακτήρα στην έκταση του Δημοτικού Κήπου</a:t>
            </a:r>
            <a:endParaRPr lang="el-GR" dirty="0"/>
          </a:p>
        </p:txBody>
      </p:sp>
      <p:pic>
        <p:nvPicPr>
          <p:cNvPr id="2" name="Εικόνα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259" y="827271"/>
            <a:ext cx="3798677" cy="2849007"/>
          </a:xfrm>
          <a:prstGeom prst="rect">
            <a:avLst/>
          </a:prstGeom>
        </p:spPr>
      </p:pic>
      <p:pic>
        <p:nvPicPr>
          <p:cNvPr id="3" name="Εικόνα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80" y="1484578"/>
            <a:ext cx="3457626" cy="2593220"/>
          </a:xfrm>
          <a:prstGeom prst="rect">
            <a:avLst/>
          </a:prstGeom>
        </p:spPr>
      </p:pic>
      <p:pic>
        <p:nvPicPr>
          <p:cNvPr id="4" name="Εικόνα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3744" y="3376857"/>
            <a:ext cx="2105832" cy="1401882"/>
          </a:xfrm>
          <a:prstGeom prst="rect">
            <a:avLst/>
          </a:prstGeom>
        </p:spPr>
      </p:pic>
      <p:pic>
        <p:nvPicPr>
          <p:cNvPr id="7" name="Εικόνα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796" y="3851175"/>
            <a:ext cx="3825139" cy="1926736"/>
          </a:xfrm>
          <a:prstGeom prst="rect">
            <a:avLst/>
          </a:prstGeom>
        </p:spPr>
      </p:pic>
      <p:pic>
        <p:nvPicPr>
          <p:cNvPr id="9" name="Εικόνα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0075" y="5324174"/>
            <a:ext cx="2051720" cy="1172042"/>
          </a:xfrm>
          <a:prstGeom prst="rect">
            <a:avLst/>
          </a:prstGeom>
        </p:spPr>
      </p:pic>
      <p:sp>
        <p:nvSpPr>
          <p:cNvPr id="16" name="Rectangle 2"/>
          <p:cNvSpPr/>
          <p:nvPr/>
        </p:nvSpPr>
        <p:spPr>
          <a:xfrm>
            <a:off x="3952448" y="775165"/>
            <a:ext cx="1512168" cy="307777"/>
          </a:xfrm>
          <a:prstGeom prst="rect">
            <a:avLst/>
          </a:prstGeom>
          <a:noFill/>
        </p:spPr>
        <p:txBody>
          <a:bodyPr wrap="square">
            <a:spAutoFit/>
          </a:bodyPr>
          <a:lstStyle/>
          <a:p>
            <a:pPr algn="just">
              <a:spcAft>
                <a:spcPts val="300"/>
              </a:spcAft>
            </a:pPr>
            <a:r>
              <a:rPr lang="el-GR" sz="1400" dirty="0" smtClean="0">
                <a:latin typeface="+mj-lt"/>
                <a:cs typeface="Arial" panose="020B0604020202020204" pitchFamily="34" charset="0"/>
              </a:rPr>
              <a:t>χώρος παιχνιδιού </a:t>
            </a:r>
            <a:endParaRPr lang="el-GR" sz="1400" dirty="0" smtClean="0"/>
          </a:p>
        </p:txBody>
      </p:sp>
      <p:sp>
        <p:nvSpPr>
          <p:cNvPr id="17" name="Rectangle 2"/>
          <p:cNvSpPr/>
          <p:nvPr/>
        </p:nvSpPr>
        <p:spPr>
          <a:xfrm>
            <a:off x="6641297" y="4171657"/>
            <a:ext cx="2340260" cy="307777"/>
          </a:xfrm>
          <a:prstGeom prst="rect">
            <a:avLst/>
          </a:prstGeom>
          <a:noFill/>
        </p:spPr>
        <p:txBody>
          <a:bodyPr wrap="square">
            <a:spAutoFit/>
          </a:bodyPr>
          <a:lstStyle/>
          <a:p>
            <a:pPr algn="just">
              <a:spcAft>
                <a:spcPts val="300"/>
              </a:spcAft>
            </a:pPr>
            <a:r>
              <a:rPr lang="el-GR" sz="1400" dirty="0" smtClean="0">
                <a:latin typeface="+mj-lt"/>
                <a:cs typeface="Arial" panose="020B0604020202020204" pitchFamily="34" charset="0"/>
              </a:rPr>
              <a:t>δημοτική παιδική βιβλιοθήκη </a:t>
            </a:r>
            <a:endParaRPr lang="el-GR" sz="1400" dirty="0" smtClean="0"/>
          </a:p>
        </p:txBody>
      </p:sp>
      <p:sp>
        <p:nvSpPr>
          <p:cNvPr id="18" name="Rectangle 2"/>
          <p:cNvSpPr/>
          <p:nvPr/>
        </p:nvSpPr>
        <p:spPr>
          <a:xfrm>
            <a:off x="4067944" y="4949294"/>
            <a:ext cx="2340260" cy="307777"/>
          </a:xfrm>
          <a:prstGeom prst="rect">
            <a:avLst/>
          </a:prstGeom>
          <a:noFill/>
        </p:spPr>
        <p:txBody>
          <a:bodyPr wrap="square">
            <a:spAutoFit/>
          </a:bodyPr>
          <a:lstStyle/>
          <a:p>
            <a:pPr algn="just">
              <a:spcAft>
                <a:spcPts val="300"/>
              </a:spcAft>
            </a:pPr>
            <a:r>
              <a:rPr lang="el-GR" sz="1400" dirty="0" smtClean="0">
                <a:latin typeface="+mj-lt"/>
                <a:cs typeface="Arial" panose="020B0604020202020204" pitchFamily="34" charset="0"/>
              </a:rPr>
              <a:t>δημοτικός κινηματογράφος </a:t>
            </a:r>
            <a:endParaRPr lang="el-GR" sz="1400" dirty="0" smtClean="0"/>
          </a:p>
        </p:txBody>
      </p:sp>
    </p:spTree>
    <p:extLst>
      <p:ext uri="{BB962C8B-B14F-4D97-AF65-F5344CB8AC3E}">
        <p14:creationId xmlns:p14="http://schemas.microsoft.com/office/powerpoint/2010/main" val="11594697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 Ορθογώνιο"/>
          <p:cNvSpPr/>
          <p:nvPr/>
        </p:nvSpPr>
        <p:spPr>
          <a:xfrm>
            <a:off x="323528" y="68796"/>
            <a:ext cx="8770009" cy="369332"/>
          </a:xfrm>
          <a:prstGeom prst="rect">
            <a:avLst/>
          </a:prstGeom>
        </p:spPr>
        <p:txBody>
          <a:bodyPr wrap="square">
            <a:spAutoFit/>
          </a:bodyPr>
          <a:lstStyle/>
          <a:p>
            <a:r>
              <a:rPr lang="el-GR" b="1" u="sng" dirty="0" smtClean="0">
                <a:solidFill>
                  <a:schemeClr val="accent2"/>
                </a:solidFill>
                <a:latin typeface="+mj-lt"/>
                <a:cs typeface="Arial" panose="020B0604020202020204" pitchFamily="34" charset="0"/>
              </a:rPr>
              <a:t>                                                                                      προβλήματα στην υφιστάμενη κατάσταση</a:t>
            </a:r>
          </a:p>
        </p:txBody>
      </p:sp>
      <p:sp>
        <p:nvSpPr>
          <p:cNvPr id="10" name="Rectangle 3"/>
          <p:cNvSpPr>
            <a:spLocks noChangeArrowheads="1"/>
          </p:cNvSpPr>
          <p:nvPr/>
        </p:nvSpPr>
        <p:spPr bwMode="auto">
          <a:xfrm>
            <a:off x="-36512" y="6651704"/>
            <a:ext cx="9180512" cy="230832"/>
          </a:xfrm>
          <a:prstGeom prst="rect">
            <a:avLst/>
          </a:prstGeom>
          <a:solidFill>
            <a:schemeClr val="accent4">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sz="900" spc="140" dirty="0" smtClean="0">
                <a:solidFill>
                  <a:schemeClr val="bg1">
                    <a:lumMod val="50000"/>
                  </a:schemeClr>
                </a:solidFill>
                <a:latin typeface="+mj-lt"/>
                <a:cs typeface="Times New Roman" pitchFamily="18" charset="0"/>
              </a:rPr>
              <a:t>ΑΝΑΠΛΑΣΗ ΔΗΜΟΤΙΚΟΥ ΚΗΠΟΥ ΧΑΝΙΩΝ</a:t>
            </a:r>
            <a:endParaRPr kumimoji="0" lang="el-GR" sz="900" i="0" u="none" strike="noStrike" cap="none" spc="140" normalizeH="0" dirty="0" smtClean="0">
              <a:ln>
                <a:noFill/>
              </a:ln>
              <a:solidFill>
                <a:schemeClr val="bg1">
                  <a:lumMod val="50000"/>
                </a:schemeClr>
              </a:solidFill>
              <a:effectLst/>
              <a:latin typeface="+mj-lt"/>
              <a:cs typeface="Arial" pitchFamily="34" charset="0"/>
            </a:endParaRPr>
          </a:p>
        </p:txBody>
      </p:sp>
      <p:pic>
        <p:nvPicPr>
          <p:cNvPr id="3" name="Εικόνα 2"/>
          <p:cNvPicPr>
            <a:picLocks noChangeAspect="1"/>
          </p:cNvPicPr>
          <p:nvPr/>
        </p:nvPicPr>
        <p:blipFill rotWithShape="1">
          <a:blip r:embed="rId2"/>
          <a:srcRect t="11031" b="8994"/>
          <a:stretch/>
        </p:blipFill>
        <p:spPr>
          <a:xfrm>
            <a:off x="35435" y="476672"/>
            <a:ext cx="9077029" cy="5112568"/>
          </a:xfrm>
          <a:prstGeom prst="rect">
            <a:avLst/>
          </a:prstGeom>
        </p:spPr>
      </p:pic>
      <p:sp>
        <p:nvSpPr>
          <p:cNvPr id="8" name="Rectangle 2"/>
          <p:cNvSpPr/>
          <p:nvPr/>
        </p:nvSpPr>
        <p:spPr>
          <a:xfrm>
            <a:off x="251520" y="4005064"/>
            <a:ext cx="3672408" cy="1762021"/>
          </a:xfrm>
          <a:prstGeom prst="rect">
            <a:avLst/>
          </a:prstGeom>
          <a:noFill/>
        </p:spPr>
        <p:txBody>
          <a:bodyPr wrap="square">
            <a:spAutoFit/>
          </a:bodyPr>
          <a:lstStyle/>
          <a:p>
            <a:pPr marL="171450" indent="-171450" algn="just">
              <a:spcAft>
                <a:spcPts val="300"/>
              </a:spcAft>
              <a:buFont typeface="Arial" panose="020B0604020202020204" pitchFamily="34" charset="0"/>
              <a:buChar char="•"/>
            </a:pPr>
            <a:r>
              <a:rPr lang="el-GR" sz="1200" dirty="0" err="1" smtClean="0">
                <a:latin typeface="+mj-lt"/>
                <a:cs typeface="Arial" panose="020B0604020202020204" pitchFamily="34" charset="0"/>
              </a:rPr>
              <a:t>Προβληματα</a:t>
            </a:r>
            <a:r>
              <a:rPr lang="el-GR" sz="1200" dirty="0" smtClean="0">
                <a:latin typeface="+mj-lt"/>
                <a:cs typeface="Arial" panose="020B0604020202020204" pitchFamily="34" charset="0"/>
              </a:rPr>
              <a:t> στα υλικά επίστρωσης</a:t>
            </a:r>
          </a:p>
          <a:p>
            <a:pPr marL="171450" indent="-171450" algn="just">
              <a:spcAft>
                <a:spcPts val="300"/>
              </a:spcAft>
              <a:buFont typeface="Arial" panose="020B0604020202020204" pitchFamily="34" charset="0"/>
              <a:buChar char="•"/>
            </a:pPr>
            <a:r>
              <a:rPr lang="el-GR" sz="1200" dirty="0" smtClean="0">
                <a:latin typeface="+mj-lt"/>
                <a:cs typeface="Arial" panose="020B0604020202020204" pitchFamily="34" charset="0"/>
              </a:rPr>
              <a:t>Μικροί χώροι παιχνιδιού</a:t>
            </a:r>
          </a:p>
          <a:p>
            <a:pPr marL="171450" indent="-171450">
              <a:spcAft>
                <a:spcPts val="300"/>
              </a:spcAft>
              <a:buFont typeface="Arial" panose="020B0604020202020204" pitchFamily="34" charset="0"/>
              <a:buChar char="•"/>
            </a:pPr>
            <a:r>
              <a:rPr lang="el-GR" sz="1200" dirty="0" smtClean="0">
                <a:latin typeface="+mj-lt"/>
                <a:cs typeface="Arial" panose="020B0604020202020204" pitchFamily="34" charset="0"/>
              </a:rPr>
              <a:t>Μη </a:t>
            </a:r>
            <a:r>
              <a:rPr lang="el-GR" sz="1200" dirty="0" err="1" smtClean="0">
                <a:latin typeface="+mj-lt"/>
                <a:cs typeface="Arial" panose="020B0604020202020204" pitchFamily="34" charset="0"/>
              </a:rPr>
              <a:t>προσβάσιμες</a:t>
            </a:r>
            <a:r>
              <a:rPr lang="el-GR" sz="1200" dirty="0" smtClean="0">
                <a:latin typeface="+mj-lt"/>
                <a:cs typeface="Arial" panose="020B0604020202020204" pitchFamily="34" charset="0"/>
              </a:rPr>
              <a:t> περιοχές ( 2.000 τ.μ.) λόγω κλουβιών</a:t>
            </a:r>
          </a:p>
          <a:p>
            <a:pPr marL="171450" indent="-171450" algn="just">
              <a:spcAft>
                <a:spcPts val="300"/>
              </a:spcAft>
              <a:buFont typeface="Arial" panose="020B0604020202020204" pitchFamily="34" charset="0"/>
              <a:buChar char="•"/>
            </a:pPr>
            <a:r>
              <a:rPr lang="el-GR" sz="1200" dirty="0" smtClean="0">
                <a:latin typeface="+mj-lt"/>
                <a:cs typeface="Arial" panose="020B0604020202020204" pitchFamily="34" charset="0"/>
              </a:rPr>
              <a:t>Οριοθέτηση των περιοχών πρασίνου με υπερβολικά </a:t>
            </a:r>
            <a:r>
              <a:rPr lang="el-GR" sz="1200" dirty="0" err="1" smtClean="0">
                <a:latin typeface="+mj-lt"/>
                <a:cs typeface="Arial" panose="020B0604020202020204" pitchFamily="34" charset="0"/>
              </a:rPr>
              <a:t>κρασπεδόρειθρα</a:t>
            </a:r>
            <a:r>
              <a:rPr lang="el-GR" sz="1200" dirty="0" smtClean="0">
                <a:latin typeface="+mj-lt"/>
                <a:cs typeface="Arial" panose="020B0604020202020204" pitchFamily="34" charset="0"/>
              </a:rPr>
              <a:t> από σκυρόδεμα</a:t>
            </a:r>
          </a:p>
          <a:p>
            <a:pPr marL="171450" indent="-171450" algn="just">
              <a:spcAft>
                <a:spcPts val="300"/>
              </a:spcAft>
              <a:buFont typeface="Arial" panose="020B0604020202020204" pitchFamily="34" charset="0"/>
              <a:buChar char="•"/>
            </a:pPr>
            <a:r>
              <a:rPr lang="el-GR" sz="1200" dirty="0" smtClean="0">
                <a:latin typeface="+mj-lt"/>
                <a:cs typeface="Arial" panose="020B0604020202020204" pitchFamily="34" charset="0"/>
              </a:rPr>
              <a:t>Ανεπαρκής φωτισμός</a:t>
            </a:r>
          </a:p>
          <a:p>
            <a:pPr marL="171450" indent="-171450" algn="just">
              <a:spcAft>
                <a:spcPts val="300"/>
              </a:spcAft>
              <a:buFont typeface="Arial" panose="020B0604020202020204" pitchFamily="34" charset="0"/>
              <a:buChar char="•"/>
            </a:pPr>
            <a:r>
              <a:rPr lang="el-GR" sz="1200" dirty="0" smtClean="0">
                <a:latin typeface="+mj-lt"/>
                <a:cs typeface="Arial" panose="020B0604020202020204" pitchFamily="34" charset="0"/>
              </a:rPr>
              <a:t>Ελλείψεις στον αστικό εξοπλισμό</a:t>
            </a:r>
            <a:endParaRPr lang="el-GR" sz="1200" dirty="0" smtClean="0"/>
          </a:p>
        </p:txBody>
      </p:sp>
    </p:spTree>
    <p:extLst>
      <p:ext uri="{BB962C8B-B14F-4D97-AF65-F5344CB8AC3E}">
        <p14:creationId xmlns:p14="http://schemas.microsoft.com/office/powerpoint/2010/main" val="662444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clrChange>
              <a:clrFrom>
                <a:srgbClr val="FFFFFF"/>
              </a:clrFrom>
              <a:clrTo>
                <a:srgbClr val="FFFFFF">
                  <a:alpha val="0"/>
                </a:srgbClr>
              </a:clrTo>
            </a:clrChange>
          </a:blip>
          <a:stretch>
            <a:fillRect/>
          </a:stretch>
        </p:blipFill>
        <p:spPr>
          <a:xfrm>
            <a:off x="19614" y="342846"/>
            <a:ext cx="9167223" cy="5933112"/>
          </a:xfrm>
          <a:prstGeom prst="rect">
            <a:avLst/>
          </a:prstGeom>
        </p:spPr>
      </p:pic>
      <p:sp>
        <p:nvSpPr>
          <p:cNvPr id="6" name="3 - Ορθογώνιο"/>
          <p:cNvSpPr/>
          <p:nvPr/>
        </p:nvSpPr>
        <p:spPr>
          <a:xfrm>
            <a:off x="0" y="-2847"/>
            <a:ext cx="9162107" cy="369332"/>
          </a:xfrm>
          <a:prstGeom prst="rect">
            <a:avLst/>
          </a:prstGeom>
        </p:spPr>
        <p:txBody>
          <a:bodyPr wrap="square">
            <a:spAutoFit/>
          </a:bodyPr>
          <a:lstStyle/>
          <a:p>
            <a:r>
              <a:rPr lang="el-GR" b="1" u="sng" dirty="0" smtClean="0">
                <a:solidFill>
                  <a:schemeClr val="accent2"/>
                </a:solidFill>
                <a:latin typeface="+mj-lt"/>
                <a:cs typeface="Arial" panose="020B0604020202020204" pitchFamily="34" charset="0"/>
              </a:rPr>
              <a:t>                                                                                                                                     ανάλυση πρότασης</a:t>
            </a:r>
          </a:p>
        </p:txBody>
      </p:sp>
      <p:sp>
        <p:nvSpPr>
          <p:cNvPr id="8" name="Rectangle 3"/>
          <p:cNvSpPr>
            <a:spLocks noChangeArrowheads="1"/>
          </p:cNvSpPr>
          <p:nvPr/>
        </p:nvSpPr>
        <p:spPr bwMode="auto">
          <a:xfrm>
            <a:off x="-36512" y="6651704"/>
            <a:ext cx="9180512" cy="230832"/>
          </a:xfrm>
          <a:prstGeom prst="rect">
            <a:avLst/>
          </a:prstGeom>
          <a:solidFill>
            <a:schemeClr val="accent4">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sz="900" spc="140" dirty="0" smtClean="0">
                <a:solidFill>
                  <a:schemeClr val="bg1">
                    <a:lumMod val="50000"/>
                  </a:schemeClr>
                </a:solidFill>
                <a:latin typeface="+mj-lt"/>
                <a:cs typeface="Times New Roman" pitchFamily="18" charset="0"/>
              </a:rPr>
              <a:t>ΑΝΑΠΛΑΣΗ ΔΗΜΟΤΙΚΟΥ ΚΗΠΟΥ ΧΑΝΙΩΝ</a:t>
            </a:r>
            <a:endParaRPr kumimoji="0" lang="el-GR" sz="900" i="0" u="none" strike="noStrike" cap="none" spc="140" normalizeH="0" dirty="0" smtClean="0">
              <a:ln>
                <a:noFill/>
              </a:ln>
              <a:solidFill>
                <a:schemeClr val="bg1">
                  <a:lumMod val="50000"/>
                </a:schemeClr>
              </a:solidFill>
              <a:effectLst/>
              <a:latin typeface="+mj-lt"/>
              <a:cs typeface="Arial" pitchFamily="34" charset="0"/>
            </a:endParaRPr>
          </a:p>
        </p:txBody>
      </p:sp>
      <p:sp>
        <p:nvSpPr>
          <p:cNvPr id="11" name="Rectangle 2"/>
          <p:cNvSpPr/>
          <p:nvPr/>
        </p:nvSpPr>
        <p:spPr>
          <a:xfrm>
            <a:off x="19614" y="4151744"/>
            <a:ext cx="4680520" cy="2469907"/>
          </a:xfrm>
          <a:prstGeom prst="rect">
            <a:avLst/>
          </a:prstGeom>
          <a:noFill/>
        </p:spPr>
        <p:txBody>
          <a:bodyPr wrap="square">
            <a:spAutoFit/>
          </a:bodyPr>
          <a:lstStyle/>
          <a:p>
            <a:pPr marL="171450" indent="-171450" algn="just">
              <a:spcAft>
                <a:spcPts val="300"/>
              </a:spcAft>
              <a:buFont typeface="Arial" panose="020B0604020202020204" pitchFamily="34" charset="0"/>
              <a:buChar char="•"/>
            </a:pPr>
            <a:r>
              <a:rPr lang="el-GR" sz="1200" dirty="0" smtClean="0">
                <a:latin typeface="+mj-lt"/>
                <a:cs typeface="Arial" panose="020B0604020202020204" pitchFamily="34" charset="0"/>
              </a:rPr>
              <a:t>Νέο υλικό επίστρωσης διαδρόμων και νέες χαράξεις παρτεριών | απομάκρυνση </a:t>
            </a:r>
            <a:r>
              <a:rPr lang="el-GR" sz="1200" dirty="0" err="1" smtClean="0">
                <a:latin typeface="+mj-lt"/>
                <a:cs typeface="Arial" panose="020B0604020202020204" pitchFamily="34" charset="0"/>
              </a:rPr>
              <a:t>σκυρόδετων</a:t>
            </a:r>
            <a:r>
              <a:rPr lang="el-GR" sz="1200" dirty="0" smtClean="0">
                <a:latin typeface="+mj-lt"/>
                <a:cs typeface="Arial" panose="020B0604020202020204" pitchFamily="34" charset="0"/>
              </a:rPr>
              <a:t> </a:t>
            </a:r>
            <a:r>
              <a:rPr lang="el-GR" sz="1200" dirty="0" err="1" smtClean="0">
                <a:latin typeface="+mj-lt"/>
                <a:cs typeface="Arial" panose="020B0604020202020204" pitchFamily="34" charset="0"/>
              </a:rPr>
              <a:t>κρασπεδόρειθρων</a:t>
            </a:r>
            <a:r>
              <a:rPr lang="el-GR" sz="1200" dirty="0" smtClean="0">
                <a:latin typeface="+mj-lt"/>
                <a:cs typeface="Arial" panose="020B0604020202020204" pitchFamily="34" charset="0"/>
              </a:rPr>
              <a:t> οδοποιίας</a:t>
            </a:r>
          </a:p>
          <a:p>
            <a:pPr marL="171450" indent="-171450" algn="just">
              <a:spcAft>
                <a:spcPts val="300"/>
              </a:spcAft>
              <a:buFont typeface="Arial" panose="020B0604020202020204" pitchFamily="34" charset="0"/>
              <a:buChar char="•"/>
            </a:pPr>
            <a:r>
              <a:rPr lang="el-GR" sz="1200" dirty="0" smtClean="0">
                <a:latin typeface="+mj-lt"/>
                <a:cs typeface="Arial" panose="020B0604020202020204" pitchFamily="34" charset="0"/>
              </a:rPr>
              <a:t> </a:t>
            </a:r>
            <a:r>
              <a:rPr lang="el-GR" sz="1200" dirty="0">
                <a:cs typeface="Arial" panose="020B0604020202020204" pitchFamily="34" charset="0"/>
              </a:rPr>
              <a:t>Νέα μεγαλύτερη περιοχή παιχνιδιού με απομάκρυνση των κλουβιών</a:t>
            </a:r>
            <a:endParaRPr lang="el-GR" sz="1200" dirty="0"/>
          </a:p>
          <a:p>
            <a:pPr marL="171450" indent="-171450" algn="just">
              <a:spcAft>
                <a:spcPts val="300"/>
              </a:spcAft>
              <a:buFont typeface="Arial" panose="020B0604020202020204" pitchFamily="34" charset="0"/>
              <a:buChar char="•"/>
            </a:pPr>
            <a:r>
              <a:rPr lang="el-GR" sz="1200" dirty="0" smtClean="0">
                <a:latin typeface="+mj-lt"/>
                <a:cs typeface="Arial" panose="020B0604020202020204" pitchFamily="34" charset="0"/>
              </a:rPr>
              <a:t>Παιχνίδια νερού σε κατάλληλη λίμνη</a:t>
            </a:r>
          </a:p>
          <a:p>
            <a:pPr marL="171450" indent="-171450" algn="just">
              <a:spcAft>
                <a:spcPts val="300"/>
              </a:spcAft>
              <a:buFont typeface="Arial" panose="020B0604020202020204" pitchFamily="34" charset="0"/>
              <a:buChar char="•"/>
            </a:pPr>
            <a:r>
              <a:rPr lang="el-GR" sz="1200" dirty="0" smtClean="0">
                <a:latin typeface="+mj-lt"/>
                <a:cs typeface="Arial" panose="020B0604020202020204" pitchFamily="34" charset="0"/>
              </a:rPr>
              <a:t>Οργάνωση εξωτερικού χώρου καφέ _ανάδειξη ιστορικού κτιρίου</a:t>
            </a:r>
          </a:p>
          <a:p>
            <a:pPr marL="171450" indent="-171450" algn="just">
              <a:spcAft>
                <a:spcPts val="300"/>
              </a:spcAft>
              <a:buFont typeface="Arial" panose="020B0604020202020204" pitchFamily="34" charset="0"/>
              <a:buChar char="•"/>
            </a:pPr>
            <a:r>
              <a:rPr lang="el-GR" sz="1200" dirty="0" smtClean="0">
                <a:latin typeface="+mj-lt"/>
                <a:cs typeface="Arial" panose="020B0604020202020204" pitchFamily="34" charset="0"/>
              </a:rPr>
              <a:t>Νέα είσοδος προς πάρκο Ειρήνης και Φιλίας </a:t>
            </a:r>
          </a:p>
          <a:p>
            <a:pPr marL="171450" indent="-171450" algn="just">
              <a:spcAft>
                <a:spcPts val="300"/>
              </a:spcAft>
              <a:buFont typeface="Arial" panose="020B0604020202020204" pitchFamily="34" charset="0"/>
              <a:buChar char="•"/>
            </a:pPr>
            <a:r>
              <a:rPr lang="el-GR" sz="1200" dirty="0" smtClean="0">
                <a:latin typeface="+mj-lt"/>
                <a:cs typeface="Arial" panose="020B0604020202020204" pitchFamily="34" charset="0"/>
              </a:rPr>
              <a:t>Μικρές διαδρομές μέσα στα παρτέρια</a:t>
            </a:r>
          </a:p>
          <a:p>
            <a:pPr marL="171450" indent="-171450" algn="just">
              <a:spcAft>
                <a:spcPts val="300"/>
              </a:spcAft>
              <a:buFont typeface="Arial" panose="020B0604020202020204" pitchFamily="34" charset="0"/>
              <a:buChar char="•"/>
            </a:pPr>
            <a:r>
              <a:rPr lang="el-GR" sz="1200" dirty="0" smtClean="0">
                <a:latin typeface="+mj-lt"/>
                <a:cs typeface="Arial" panose="020B0604020202020204" pitchFamily="34" charset="0"/>
              </a:rPr>
              <a:t>Νέο φυτώριο και αποθήκη για εξυπηρέτηση κήπου</a:t>
            </a:r>
          </a:p>
          <a:p>
            <a:pPr marL="171450" indent="-171450" algn="just">
              <a:spcAft>
                <a:spcPts val="300"/>
              </a:spcAft>
              <a:buFont typeface="Arial" panose="020B0604020202020204" pitchFamily="34" charset="0"/>
              <a:buChar char="•"/>
            </a:pPr>
            <a:r>
              <a:rPr lang="el-GR" sz="1200" dirty="0" smtClean="0">
                <a:latin typeface="+mj-lt"/>
                <a:cs typeface="Arial" panose="020B0604020202020204" pitchFamily="34" charset="0"/>
              </a:rPr>
              <a:t>Νέα </a:t>
            </a:r>
            <a:r>
              <a:rPr lang="en-US" sz="1200" dirty="0" smtClean="0">
                <a:latin typeface="+mj-lt"/>
                <a:cs typeface="Arial" panose="020B0604020202020204" pitchFamily="34" charset="0"/>
              </a:rPr>
              <a:t>WC </a:t>
            </a:r>
            <a:r>
              <a:rPr lang="el-GR" sz="1200" dirty="0" smtClean="0">
                <a:latin typeface="+mj-lt"/>
                <a:cs typeface="Arial" panose="020B0604020202020204" pitchFamily="34" charset="0"/>
              </a:rPr>
              <a:t>κατάλληλα για κοινό ΑΜΕΑ </a:t>
            </a:r>
          </a:p>
          <a:p>
            <a:pPr marL="171450" indent="-171450" algn="just">
              <a:spcAft>
                <a:spcPts val="300"/>
              </a:spcAft>
              <a:buFont typeface="Arial" panose="020B0604020202020204" pitchFamily="34" charset="0"/>
              <a:buChar char="•"/>
            </a:pPr>
            <a:r>
              <a:rPr lang="el-GR" sz="1200" dirty="0" smtClean="0">
                <a:latin typeface="+mj-lt"/>
                <a:cs typeface="Arial" panose="020B0604020202020204" pitchFamily="34" charset="0"/>
              </a:rPr>
              <a:t>Νέος αστικός εξοπλισμός | φωτισμός </a:t>
            </a:r>
          </a:p>
          <a:p>
            <a:pPr marL="171450" indent="-171450" algn="just">
              <a:spcAft>
                <a:spcPts val="300"/>
              </a:spcAft>
              <a:buFont typeface="Arial" panose="020B0604020202020204" pitchFamily="34" charset="0"/>
              <a:buChar char="•"/>
            </a:pPr>
            <a:r>
              <a:rPr lang="el-GR" sz="1200" dirty="0" smtClean="0">
                <a:latin typeface="+mj-lt"/>
                <a:cs typeface="Arial" panose="020B0604020202020204" pitchFamily="34" charset="0"/>
              </a:rPr>
              <a:t>Ανανέωση και συμπλήρωση πρασίνου | νέο αρδευτικό σύστημα</a:t>
            </a:r>
            <a:endParaRPr lang="el-GR" sz="1200"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 Ορθογώνιο"/>
          <p:cNvSpPr/>
          <p:nvPr/>
        </p:nvSpPr>
        <p:spPr>
          <a:xfrm>
            <a:off x="0" y="-2847"/>
            <a:ext cx="9162107" cy="369332"/>
          </a:xfrm>
          <a:prstGeom prst="rect">
            <a:avLst/>
          </a:prstGeom>
        </p:spPr>
        <p:txBody>
          <a:bodyPr wrap="square">
            <a:spAutoFit/>
          </a:bodyPr>
          <a:lstStyle/>
          <a:p>
            <a:r>
              <a:rPr lang="el-GR" b="1" u="sng" dirty="0" smtClean="0">
                <a:solidFill>
                  <a:schemeClr val="accent2"/>
                </a:solidFill>
                <a:latin typeface="+mj-lt"/>
                <a:cs typeface="Arial" panose="020B0604020202020204" pitchFamily="34" charset="0"/>
              </a:rPr>
              <a:t>                                                                                                                                     ανάλυση πρότασης</a:t>
            </a:r>
          </a:p>
        </p:txBody>
      </p:sp>
      <p:sp>
        <p:nvSpPr>
          <p:cNvPr id="8" name="Rectangle 3"/>
          <p:cNvSpPr>
            <a:spLocks noChangeArrowheads="1"/>
          </p:cNvSpPr>
          <p:nvPr/>
        </p:nvSpPr>
        <p:spPr bwMode="auto">
          <a:xfrm>
            <a:off x="-36512" y="6651704"/>
            <a:ext cx="9180512" cy="230832"/>
          </a:xfrm>
          <a:prstGeom prst="rect">
            <a:avLst/>
          </a:prstGeom>
          <a:solidFill>
            <a:schemeClr val="accent4">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sz="900" spc="140" dirty="0" smtClean="0">
                <a:solidFill>
                  <a:schemeClr val="bg1">
                    <a:lumMod val="50000"/>
                  </a:schemeClr>
                </a:solidFill>
                <a:latin typeface="+mj-lt"/>
                <a:cs typeface="Times New Roman" pitchFamily="18" charset="0"/>
              </a:rPr>
              <a:t>ΑΝΑΠΛΑΣΗ ΔΗΜΟΤΙΚΟΥ ΚΗΠΟΥ ΧΑΝΙΩΝ</a:t>
            </a:r>
            <a:endParaRPr kumimoji="0" lang="el-GR" sz="900" i="0" u="none" strike="noStrike" cap="none" spc="140" normalizeH="0" dirty="0" smtClean="0">
              <a:ln>
                <a:noFill/>
              </a:ln>
              <a:solidFill>
                <a:schemeClr val="bg1">
                  <a:lumMod val="50000"/>
                </a:schemeClr>
              </a:solidFill>
              <a:effectLst/>
              <a:latin typeface="+mj-lt"/>
              <a:cs typeface="Arial" pitchFamily="34" charset="0"/>
            </a:endParaRPr>
          </a:p>
        </p:txBody>
      </p:sp>
      <p:pic>
        <p:nvPicPr>
          <p:cNvPr id="2" name="Εικόνα 1"/>
          <p:cNvPicPr>
            <a:picLocks noChangeAspect="1"/>
          </p:cNvPicPr>
          <p:nvPr/>
        </p:nvPicPr>
        <p:blipFill>
          <a:blip r:embed="rId2">
            <a:clrChange>
              <a:clrFrom>
                <a:srgbClr val="FFFFFF"/>
              </a:clrFrom>
              <a:clrTo>
                <a:srgbClr val="FFFFFF">
                  <a:alpha val="0"/>
                </a:srgbClr>
              </a:clrTo>
            </a:clrChange>
          </a:blip>
          <a:stretch>
            <a:fillRect/>
          </a:stretch>
        </p:blipFill>
        <p:spPr>
          <a:xfrm>
            <a:off x="-540568" y="-2847"/>
            <a:ext cx="9883601" cy="6425416"/>
          </a:xfrm>
          <a:prstGeom prst="rect">
            <a:avLst/>
          </a:prstGeom>
        </p:spPr>
      </p:pic>
    </p:spTree>
    <p:extLst>
      <p:ext uri="{BB962C8B-B14F-4D97-AF65-F5344CB8AC3E}">
        <p14:creationId xmlns:p14="http://schemas.microsoft.com/office/powerpoint/2010/main" val="3637388804"/>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1957</TotalTime>
  <Words>614</Words>
  <Application>Microsoft Office PowerPoint</Application>
  <PresentationFormat>Προβολή στην οθόνη (4:3)</PresentationFormat>
  <Paragraphs>51</Paragraphs>
  <Slides>8</Slides>
  <Notes>3</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8</vt:i4>
      </vt:variant>
    </vt:vector>
  </HeadingPairs>
  <TitlesOfParts>
    <vt:vector size="12" baseType="lpstr">
      <vt:lpstr>Arial</vt:lpstr>
      <vt:lpstr>Calibri</vt:lpstr>
      <vt:lpstr>Times New Roman</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marina</dc:creator>
  <cp:lastModifiedBy>Αφροδίτη Παπαδάκη</cp:lastModifiedBy>
  <cp:revision>205</cp:revision>
  <dcterms:created xsi:type="dcterms:W3CDTF">2018-02-23T11:30:16Z</dcterms:created>
  <dcterms:modified xsi:type="dcterms:W3CDTF">2021-12-15T12:25:35Z</dcterms:modified>
</cp:coreProperties>
</file>