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6" r:id="rId3"/>
    <p:sldId id="310" r:id="rId4"/>
    <p:sldId id="289" r:id="rId5"/>
    <p:sldId id="293" r:id="rId6"/>
    <p:sldId id="294" r:id="rId7"/>
    <p:sldId id="295" r:id="rId8"/>
    <p:sldId id="309" r:id="rId9"/>
    <p:sldId id="296" r:id="rId10"/>
    <p:sldId id="297" r:id="rId11"/>
    <p:sldId id="308" r:id="rId12"/>
    <p:sldId id="303" r:id="rId13"/>
    <p:sldId id="300" r:id="rId14"/>
    <p:sldId id="304" r:id="rId15"/>
    <p:sldId id="311" r:id="rId16"/>
    <p:sldId id="284" r:id="rId17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3300"/>
    <a:srgbClr val="CC3300"/>
    <a:srgbClr val="0099FF"/>
    <a:srgbClr val="6699FF"/>
    <a:srgbClr val="0066FF"/>
    <a:srgbClr val="000099"/>
    <a:srgbClr val="CC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03" autoAdjust="0"/>
    <p:restoredTop sz="94660"/>
  </p:normalViewPr>
  <p:slideViewPr>
    <p:cSldViewPr>
      <p:cViewPr>
        <p:scale>
          <a:sx n="66" d="100"/>
          <a:sy n="66" d="100"/>
        </p:scale>
        <p:origin x="-139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0989C-E1E3-4CC9-9046-74E226A27053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7ABC12-5087-4C97-AD77-5BE08907629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11DE9-6D73-4019-815C-202DD74C5C4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5C1ED-95CD-4F83-A76D-1FCFE34408E1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26F2E-7B3D-4474-9203-AF84A8A91C4C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705837-5723-4F3C-A58A-DB953C0ED26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21BBC-CBC7-4035-9C32-4FFF0EBC5EF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0C6D74-91E9-42FF-BE23-1A19E16F8D00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C92DE6-C55A-46DC-8822-1252B803409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B72B8-26E0-4290-8B77-A96EC7E885ED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5301A-E409-47A2-8B19-77CD40252CB5}" type="slidenum">
              <a:rPr lang="el-GR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75AEFB9-F4DA-404D-9242-5FB0272F8A83}" type="slidenum">
              <a:rPr lang="el-GR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rgbClr val="6699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5" name="Picture 5" descr="TUC_IM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4388" y="0"/>
            <a:ext cx="1979612" cy="242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56326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908175" cy="242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6327" name="Rectangle 7"/>
          <p:cNvSpPr>
            <a:spLocks noChangeArrowheads="1"/>
          </p:cNvSpPr>
          <p:nvPr/>
        </p:nvSpPr>
        <p:spPr bwMode="auto">
          <a:xfrm>
            <a:off x="1908175" y="0"/>
            <a:ext cx="5256213" cy="24209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lnSpc>
                <a:spcPct val="90000"/>
              </a:lnSpc>
            </a:pPr>
            <a:endParaRPr lang="el-GR" sz="2800" b="1"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l-GR" sz="2800" b="1">
                <a:latin typeface="Times New Roman" pitchFamily="18" charset="0"/>
              </a:rPr>
              <a:t>ΠΟΛΥΤΕΧΝΕΙΟ ΚΡΗΤΗΣ</a:t>
            </a:r>
          </a:p>
          <a:p>
            <a:pPr algn="ctr">
              <a:lnSpc>
                <a:spcPct val="40000"/>
              </a:lnSpc>
            </a:pPr>
            <a:endParaRPr lang="el-GR" sz="2400" b="1">
              <a:latin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l-GR" sz="1400" b="1">
                <a:latin typeface="Times New Roman" pitchFamily="18" charset="0"/>
              </a:rPr>
              <a:t>ΕΡΓΑΣΤΗΡΙΟ</a:t>
            </a:r>
            <a:r>
              <a:rPr lang="el-GR" b="1">
                <a:latin typeface="Times New Roman" pitchFamily="18" charset="0"/>
              </a:rPr>
              <a:t>: </a:t>
            </a:r>
            <a:endParaRPr lang="en-US" b="1">
              <a:latin typeface="Times New Roman" pitchFamily="18" charset="0"/>
            </a:endParaRPr>
          </a:p>
          <a:p>
            <a:pPr algn="ctr">
              <a:lnSpc>
                <a:spcPct val="110000"/>
              </a:lnSpc>
            </a:pPr>
            <a:r>
              <a:rPr lang="el-GR" sz="1400" b="1">
                <a:latin typeface="Times New Roman" pitchFamily="18" charset="0"/>
              </a:rPr>
              <a:t>ΑΝΑΛΥΣΗΣ ΔΕΔΟΜΕΝΩΝ &amp; ΠΡΟΒΛΕΨΗΣ</a:t>
            </a:r>
          </a:p>
          <a:p>
            <a:pPr algn="ctr">
              <a:lnSpc>
                <a:spcPct val="90000"/>
              </a:lnSpc>
            </a:pPr>
            <a:endParaRPr lang="en-US" sz="1400" b="1">
              <a:latin typeface="Times New Roman" pitchFamily="18" charset="0"/>
            </a:endParaRPr>
          </a:p>
          <a:p>
            <a:pPr algn="ctr">
              <a:lnSpc>
                <a:spcPct val="0"/>
              </a:lnSpc>
            </a:pPr>
            <a:endParaRPr lang="el-GR" sz="1600" b="1"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en-US" sz="1600" b="1">
              <a:latin typeface="Times New Roman" pitchFamily="18" charset="0"/>
            </a:endParaRPr>
          </a:p>
          <a:p>
            <a:pPr algn="ctr">
              <a:lnSpc>
                <a:spcPct val="90000"/>
              </a:lnSpc>
            </a:pPr>
            <a:endParaRPr lang="en-GB" sz="1600" b="1">
              <a:latin typeface="Times New Roman" pitchFamily="18" charset="0"/>
            </a:endParaRPr>
          </a:p>
        </p:txBody>
      </p:sp>
      <p:sp>
        <p:nvSpPr>
          <p:cNvPr id="56329" name="Text Box 9"/>
          <p:cNvSpPr txBox="1">
            <a:spLocks noChangeArrowheads="1"/>
          </p:cNvSpPr>
          <p:nvPr/>
        </p:nvSpPr>
        <p:spPr bwMode="auto">
          <a:xfrm>
            <a:off x="0" y="3141663"/>
            <a:ext cx="9144000" cy="2043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l-GR" sz="3200" b="1"/>
              <a:t>ΠΑΓΚΡΗΤΙΑ ΔΗΜΟΣΚΟΠΗΣΗ</a:t>
            </a:r>
          </a:p>
          <a:p>
            <a:pPr algn="ctr">
              <a:spcBef>
                <a:spcPct val="50000"/>
              </a:spcBef>
            </a:pPr>
            <a:r>
              <a:rPr lang="el-GR" sz="3200" b="1"/>
              <a:t> ΓΙΑ</a:t>
            </a:r>
            <a:r>
              <a:rPr lang="en-US" sz="3200" b="1"/>
              <a:t> </a:t>
            </a:r>
            <a:r>
              <a:rPr lang="el-GR" sz="3200" b="1"/>
              <a:t>ΤΗΝ ΕΠΙΧΕΙΡΗΜΑΤΙΚΟΤΗΤΑ </a:t>
            </a:r>
          </a:p>
          <a:p>
            <a:pPr algn="ctr">
              <a:spcBef>
                <a:spcPct val="50000"/>
              </a:spcBef>
            </a:pPr>
            <a:endParaRPr lang="el-GR" sz="3200" b="1"/>
          </a:p>
        </p:txBody>
      </p:sp>
      <p:sp>
        <p:nvSpPr>
          <p:cNvPr id="56330" name="Text Box 10"/>
          <p:cNvSpPr txBox="1">
            <a:spLocks noChangeArrowheads="1"/>
          </p:cNvSpPr>
          <p:nvPr/>
        </p:nvSpPr>
        <p:spPr bwMode="auto">
          <a:xfrm>
            <a:off x="0" y="5876925"/>
            <a:ext cx="914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l-GR" b="1"/>
              <a:t>Γεώργιος Ματαλλιωτάκης</a:t>
            </a:r>
            <a:r>
              <a:rPr lang="en-US" b="1"/>
              <a:t>,</a:t>
            </a:r>
            <a:r>
              <a:rPr lang="el-GR" b="1"/>
              <a:t> Κων/νος Ζοπουνίδης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118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8102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21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32105" name="Text Box 9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  <p:pic>
        <p:nvPicPr>
          <p:cNvPr id="13210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87" name="Picture 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667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56679" name="Text Box 7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502" name="Picture 2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848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48490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48493" name="Text Box 13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92" name="Picture 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5173" name="Text Box 5"/>
          <p:cNvSpPr txBox="1">
            <a:spLocks noChangeArrowheads="1"/>
          </p:cNvSpPr>
          <p:nvPr/>
        </p:nvSpPr>
        <p:spPr bwMode="auto">
          <a:xfrm>
            <a:off x="900113" y="6553200"/>
            <a:ext cx="54435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rgbClr val="000099"/>
                </a:solidFill>
              </a:rPr>
              <a:t>Εργαστήριο: Συστημάτων Χρηματοοικονομικής Διοίκησης</a:t>
            </a:r>
          </a:p>
        </p:txBody>
      </p:sp>
      <p:pic>
        <p:nvPicPr>
          <p:cNvPr id="135174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35180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35184" name="Text Box 16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99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258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52584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52586" name="Picture 1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pic>
        <p:nvPicPr>
          <p:cNvPr id="152588" name="Picture 1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22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62821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rgbClr val="6699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ChangeArrowheads="1"/>
          </p:cNvSpPr>
          <p:nvPr/>
        </p:nvSpPr>
        <p:spPr bwMode="auto">
          <a:xfrm>
            <a:off x="0" y="1030288"/>
            <a:ext cx="9144000" cy="4741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7200" algn="ctr">
              <a:lnSpc>
                <a:spcPct val="90000"/>
              </a:lnSpc>
            </a:pPr>
            <a:r>
              <a:rPr lang="el-GR" sz="3200" b="1"/>
              <a:t>Ταυτότητα Έρευνας</a:t>
            </a:r>
          </a:p>
          <a:p>
            <a:pPr indent="457200" algn="ctr">
              <a:lnSpc>
                <a:spcPct val="90000"/>
              </a:lnSpc>
            </a:pPr>
            <a:endParaRPr lang="el-GR" sz="3200" b="1"/>
          </a:p>
          <a:p>
            <a:pPr indent="457200">
              <a:buFontTx/>
              <a:buChar char="•"/>
            </a:pPr>
            <a:r>
              <a:rPr lang="el-GR" sz="2400" b="1"/>
              <a:t>Η</a:t>
            </a:r>
            <a:r>
              <a:rPr lang="el-GR" b="1"/>
              <a:t> </a:t>
            </a:r>
            <a:r>
              <a:rPr lang="el-GR" sz="2400" b="1"/>
              <a:t>δημοσκόπηση διενεργήθηκε υπό την εποπτεία του Γιώργου.I.Ματαλλιωτάκη Διδάκτορα στην Ανάλυση Δεδομένων και του Κων/νου Ζοπουνίδη καθηγητή του Πολυτεχνείου Κρήτης</a:t>
            </a:r>
          </a:p>
          <a:p>
            <a:pPr indent="457200">
              <a:buFontTx/>
              <a:buChar char="•"/>
            </a:pPr>
            <a:r>
              <a:rPr lang="el-GR" sz="2400" b="1"/>
              <a:t>Η ανάλυση  των αποτελεσμάτων έγινε από το Γιώργο Ματαλλιωτάκη Διδάκτορα του Πολυτεχνείου Κρήτης</a:t>
            </a:r>
          </a:p>
          <a:p>
            <a:pPr indent="457200">
              <a:buFontTx/>
              <a:buChar char="•"/>
            </a:pPr>
            <a:r>
              <a:rPr lang="el-GR" sz="2400" b="1"/>
              <a:t>Η σύνταξη του ερωτηματολογίου έγινε από τον Διδάκτορα  Γ.I .Ματαλλιωτάκη</a:t>
            </a:r>
          </a:p>
          <a:p>
            <a:pPr indent="457200">
              <a:buFontTx/>
              <a:buChar char="•"/>
            </a:pPr>
            <a:r>
              <a:rPr lang="el-GR" sz="2400" b="1"/>
              <a:t> Η  Παγκρήτια δημοσκόπηση πραγματοποιήθηκε κατά την περίοδο 1</a:t>
            </a:r>
            <a:r>
              <a:rPr lang="en-US" sz="2400" b="1"/>
              <a:t>-</a:t>
            </a:r>
            <a:r>
              <a:rPr lang="el-GR" sz="2400" b="1"/>
              <a:t>5</a:t>
            </a:r>
            <a:r>
              <a:rPr lang="el-GR" sz="3200" b="1"/>
              <a:t> </a:t>
            </a:r>
            <a:r>
              <a:rPr lang="el-GR" sz="2400" b="1"/>
              <a:t>Ιουνίου του 2</a:t>
            </a:r>
            <a:r>
              <a:rPr lang="en-US" sz="2400" b="1"/>
              <a:t>01</a:t>
            </a:r>
            <a:r>
              <a:rPr lang="el-GR" sz="2400" b="1"/>
              <a:t>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99FF"/>
            </a:gs>
            <a:gs pos="100000">
              <a:srgbClr val="6699FF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0" y="188913"/>
            <a:ext cx="9144000" cy="1287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l-GR" sz="2800" b="1"/>
              <a:t>ΠΑΓΚΡΗΤΙΑ ΔΗΜΟΣΚΟΠΗΣΗ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l-GR" sz="2800" b="1"/>
              <a:t> ΓΙΑ ΤΗΝ ΕΠΙΧΕΙΡΗΜΑΤΙΚΟΤΗΤΑ</a:t>
            </a:r>
          </a:p>
          <a:p>
            <a:pPr algn="ctr">
              <a:lnSpc>
                <a:spcPct val="60000"/>
              </a:lnSpc>
              <a:spcBef>
                <a:spcPct val="50000"/>
              </a:spcBef>
            </a:pPr>
            <a:r>
              <a:rPr lang="el-GR" sz="2800" b="1"/>
              <a:t> </a:t>
            </a:r>
          </a:p>
        </p:txBody>
      </p:sp>
      <p:sp>
        <p:nvSpPr>
          <p:cNvPr id="84997" name="Rectangle 5"/>
          <p:cNvSpPr>
            <a:spLocks noChangeArrowheads="1"/>
          </p:cNvSpPr>
          <p:nvPr/>
        </p:nvSpPr>
        <p:spPr bwMode="auto">
          <a:xfrm>
            <a:off x="323850" y="1557338"/>
            <a:ext cx="7848600" cy="47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n"/>
            </a:pPr>
            <a:r>
              <a:rPr lang="el-GR" sz="2800" b="1"/>
              <a:t>Μεθοδολογία</a:t>
            </a:r>
          </a:p>
          <a:p>
            <a:pPr>
              <a:lnSpc>
                <a:spcPct val="40000"/>
              </a:lnSpc>
              <a:buFont typeface="Wingdings" pitchFamily="2" charset="2"/>
              <a:buNone/>
            </a:pPr>
            <a:endParaRPr lang="el-GR" sz="3200"/>
          </a:p>
          <a:p>
            <a:pPr>
              <a:buSzPct val="80000"/>
              <a:buFont typeface="Wingdings" pitchFamily="2" charset="2"/>
              <a:buChar char="Ø"/>
            </a:pPr>
            <a:r>
              <a:rPr lang="el-GR" sz="2400" b="1">
                <a:effectLst>
                  <a:outerShdw blurRad="38100" dist="38100" dir="2700000" algn="tl">
                    <a:srgbClr val="FFFFFF"/>
                  </a:outerShdw>
                </a:effectLst>
              </a:rPr>
              <a:t>Δείγμα</a:t>
            </a:r>
            <a:r>
              <a:rPr lang="el-GR" sz="2800" b="1"/>
              <a:t> 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Τυχαίο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Στρωματοποιημένο 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Αντιπροσωπευτικό του σχετικού πληθυσμού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Περιελάμβανε 905 νοικοκυριά της Κρήτης 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Επιλέχθηκε βάσει των σχετικών αναλογιών του  πραγματικού πληθυσμού της απογραφής του 2011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Βασίσθηκε σε δομημένο ερωτηματολόγιο 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Πραγματοποιήθηκαν προσωπικές τηλεφωνικές συνεντεύξεις</a:t>
            </a:r>
          </a:p>
          <a:p>
            <a:pPr lvl="1">
              <a:lnSpc>
                <a:spcPct val="120000"/>
              </a:lnSpc>
              <a:buSzPct val="60000"/>
              <a:buFont typeface="Wingdings" pitchFamily="2" charset="2"/>
              <a:buChar char="Ø"/>
            </a:pPr>
            <a:r>
              <a:rPr lang="el-GR" sz="2000" b="1">
                <a:effectLst>
                  <a:outerShdw blurRad="38100" dist="38100" dir="2700000" algn="tl">
                    <a:srgbClr val="FFFFFF"/>
                  </a:outerShdw>
                </a:effectLst>
              </a:rPr>
              <a:t>Ηλικίες: από 18 ετών έως 60 +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43" name="Picture 2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33375"/>
            <a:ext cx="9144000" cy="590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872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21388"/>
            <a:ext cx="900113" cy="83661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58728" name="Text Box 8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923" name="Picture 1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9144000" cy="584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39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020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6250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8007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28010" name="Text Box 10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030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29033" name="Text Box 9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  <p:pic>
        <p:nvPicPr>
          <p:cNvPr id="129043" name="Picture 1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4813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0066" name="Picture 1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0055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21388"/>
            <a:ext cx="900113" cy="83661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30058" name="Text Box 10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712" name="Picture 1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04813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7702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21388"/>
            <a:ext cx="900113" cy="836612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57704" name="Text Box 8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092" name="Picture 2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49275"/>
            <a:ext cx="9144000" cy="569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1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092825"/>
            <a:ext cx="900113" cy="765175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</p:pic>
      <p:sp>
        <p:nvSpPr>
          <p:cNvPr id="131081" name="Text Box 9"/>
          <p:cNvSpPr txBox="1">
            <a:spLocks noChangeArrowheads="1"/>
          </p:cNvSpPr>
          <p:nvPr/>
        </p:nvSpPr>
        <p:spPr bwMode="auto">
          <a:xfrm>
            <a:off x="971550" y="6553200"/>
            <a:ext cx="54435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sz="1400" b="1">
                <a:solidFill>
                  <a:schemeClr val="bg1"/>
                </a:solidFill>
              </a:rPr>
              <a:t>Εργαστήριο: Ανάλυσης Δεδομένων &amp; Πρόβλεψης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Προεπιλεγμένη σχεδίαση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2203</TotalTime>
  <Words>171</Words>
  <Application>Microsoft PowerPoint</Application>
  <PresentationFormat>On-screen Show (4:3)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Times New Roman</vt:lpstr>
      <vt:lpstr>Wingdings</vt:lpstr>
      <vt:lpstr>Προεπιλεγμένη σχεδίαση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Giorgos Matalliotakis</dc:creator>
  <cp:lastModifiedBy>user</cp:lastModifiedBy>
  <cp:revision>231</cp:revision>
  <dcterms:created xsi:type="dcterms:W3CDTF">2009-01-06T23:44:36Z</dcterms:created>
  <dcterms:modified xsi:type="dcterms:W3CDTF">2017-10-27T17:03:33Z</dcterms:modified>
</cp:coreProperties>
</file>